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6B_D8FBBED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7A_ED488D88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75B_3E201EBA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8" r:id="rId1"/>
    <p:sldMasterId id="2147483733" r:id="rId2"/>
    <p:sldMasterId id="2147484024" r:id="rId3"/>
    <p:sldMasterId id="2147484060" r:id="rId4"/>
    <p:sldMasterId id="2147484076" r:id="rId5"/>
  </p:sldMasterIdLst>
  <p:notesMasterIdLst>
    <p:notesMasterId r:id="rId52"/>
  </p:notesMasterIdLst>
  <p:handoutMasterIdLst>
    <p:handoutMasterId r:id="rId53"/>
  </p:handoutMasterIdLst>
  <p:sldIdLst>
    <p:sldId id="285" r:id="rId6"/>
    <p:sldId id="1865" r:id="rId7"/>
    <p:sldId id="268" r:id="rId8"/>
    <p:sldId id="315" r:id="rId9"/>
    <p:sldId id="1916" r:id="rId10"/>
    <p:sldId id="1899" r:id="rId11"/>
    <p:sldId id="1931" r:id="rId12"/>
    <p:sldId id="1914" r:id="rId13"/>
    <p:sldId id="1904" r:id="rId14"/>
    <p:sldId id="1883" r:id="rId15"/>
    <p:sldId id="1872" r:id="rId16"/>
    <p:sldId id="1939" r:id="rId17"/>
    <p:sldId id="1920" r:id="rId18"/>
    <p:sldId id="1901" r:id="rId19"/>
    <p:sldId id="1942" r:id="rId20"/>
    <p:sldId id="1921" r:id="rId21"/>
    <p:sldId id="1922" r:id="rId22"/>
    <p:sldId id="1906" r:id="rId23"/>
    <p:sldId id="1918" r:id="rId24"/>
    <p:sldId id="1905" r:id="rId25"/>
    <p:sldId id="1908" r:id="rId26"/>
    <p:sldId id="1910" r:id="rId27"/>
    <p:sldId id="1911" r:id="rId28"/>
    <p:sldId id="1876" r:id="rId29"/>
    <p:sldId id="1943" r:id="rId30"/>
    <p:sldId id="1887" r:id="rId31"/>
    <p:sldId id="1927" r:id="rId32"/>
    <p:sldId id="1932" r:id="rId33"/>
    <p:sldId id="1934" r:id="rId34"/>
    <p:sldId id="1923" r:id="rId35"/>
    <p:sldId id="1933" r:id="rId36"/>
    <p:sldId id="1929" r:id="rId37"/>
    <p:sldId id="1944" r:id="rId38"/>
    <p:sldId id="1879" r:id="rId39"/>
    <p:sldId id="1924" r:id="rId40"/>
    <p:sldId id="1936" r:id="rId41"/>
    <p:sldId id="1937" r:id="rId42"/>
    <p:sldId id="1935" r:id="rId43"/>
    <p:sldId id="1938" r:id="rId44"/>
    <p:sldId id="1945" r:id="rId45"/>
    <p:sldId id="1885" r:id="rId46"/>
    <p:sldId id="1946" r:id="rId47"/>
    <p:sldId id="1947" r:id="rId48"/>
    <p:sldId id="1948" r:id="rId49"/>
    <p:sldId id="1949" r:id="rId50"/>
    <p:sldId id="1951" r:id="rId51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34240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684865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027298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369730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1712189" algn="l" defTabSz="684865" rtl="0" eaLnBrk="1" latinLnBrk="0" hangingPunct="1"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054594" algn="l" defTabSz="684865" rtl="0" eaLnBrk="1" latinLnBrk="0" hangingPunct="1"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2397000" algn="l" defTabSz="684865" rtl="0" eaLnBrk="1" latinLnBrk="0" hangingPunct="1"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2739407" algn="l" defTabSz="684865" rtl="0" eaLnBrk="1" latinLnBrk="0" hangingPunct="1">
      <a:defRPr sz="1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1B7D13-C69F-A171-2EB5-278913EB988A}" name="Jiarong Hong" initials="JH" userId="S::Jiarong.Hong@astrinbio.com::e1bdd78c-8acc-46a7-8bec-7b5862ab094a" providerId="AD"/>
  <p188:author id="{FCE0D1A9-469B-20FB-202A-AEC6A6D6666F}" name="Yue Weng" initials="" userId="S::wengy@umn.edu::40e69887-1535-4ed0-906a-f13626323b3a" providerId="AD"/>
  <p188:author id="{3E6BE2E1-3DE4-747F-1572-130E1B31368C}" name="Weng, Yue" initials="YW" userId="S::y9weng@UCSD.EDU::e0ac09fb-71ee-41a6-80e9-b9e962892ed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rong Hong" initials="JH" lastIdx="18" clrIdx="0"/>
  <p:cmAuthor id="2" name="Yun Liu" initials="YL" lastIdx="5" clrIdx="1"/>
  <p:cmAuthor id="3" name="Aliza O Abraham" initials="AOA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66FF99"/>
    <a:srgbClr val="FFBF00"/>
    <a:srgbClr val="0763F9"/>
    <a:srgbClr val="EB7C30"/>
    <a:srgbClr val="4472C3"/>
    <a:srgbClr val="0096D2"/>
    <a:srgbClr val="8DC0E2"/>
    <a:srgbClr val="5BB14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 autoAdjust="0"/>
    <p:restoredTop sz="77959" autoAdjust="0"/>
  </p:normalViewPr>
  <p:slideViewPr>
    <p:cSldViewPr>
      <p:cViewPr varScale="1">
        <p:scale>
          <a:sx n="131" d="100"/>
          <a:sy n="131" d="100"/>
        </p:scale>
        <p:origin x="2280" y="176"/>
      </p:cViewPr>
      <p:guideLst>
        <p:guide orient="horz" pos="2160"/>
        <p:guide pos="384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732"/>
    </p:cViewPr>
  </p:sorterViewPr>
  <p:notesViewPr>
    <p:cSldViewPr>
      <p:cViewPr varScale="1">
        <p:scale>
          <a:sx n="70" d="100"/>
          <a:sy n="70" d="100"/>
        </p:scale>
        <p:origin x="-2814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8/10/relationships/authors" Target="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comments/modernComment_75B_3E201E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C49563-4D29-40C0-BA98-6C1823BCAA51}" authorId="{101B7D13-C69F-A171-2EB5-278913EB988A}" status="resolved" created="2025-05-04T15:47:47.15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42292410" sldId="1883"/>
      <ac:picMk id="4" creationId="{0214BA2A-F899-7E6F-048F-37B7DD9D103D}"/>
    </ac:deMkLst>
    <p188:replyLst>
      <p188:reply id="{AC07EDBB-D2F2-2F40-824B-E390CC70FC58}" authorId="{FCE0D1A9-469B-20FB-202A-AEC6A6D6666F}" created="2025-06-26T12:49:11.294">
        <p188:txBody>
          <a:bodyPr/>
          <a:lstStyle/>
          <a:p>
            <a:r>
              <a:rPr lang="en-US"/>
              <a:t>updated</a:t>
            </a:r>
          </a:p>
        </p188:txBody>
      </p188:reply>
    </p188:replyLst>
    <p188:txBody>
      <a:bodyPr/>
      <a:lstStyle/>
      <a:p>
        <a:r>
          <a:rPr lang="en-US"/>
          <a:t>What is the size of the scale.</a:t>
        </a:r>
      </a:p>
    </p188:txBody>
  </p188:cm>
</p188:cmLst>
</file>

<file path=ppt/comments/modernComment_76B_D8FBBE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4B79AF-3DDA-1C4A-95C8-AE1F189A7142}" authorId="{FCE0D1A9-469B-20FB-202A-AEC6A6D6666F}" status="resolved" created="2025-05-06T21:50:37.966" complete="100000">
    <pc:sldMkLst xmlns:pc="http://schemas.microsoft.com/office/powerpoint/2013/main/command">
      <pc:docMk/>
      <pc:sldMk cId="3640377041" sldId="1899"/>
    </pc:sldMkLst>
    <p188:txBody>
      <a:bodyPr/>
      <a:lstStyle/>
      <a:p>
        <a:r>
          <a:rPr lang="en-US"/>
          <a:t>The calibration bar is missing, technically we can use any bar attached with two LED lights to do the calibration. </a:t>
        </a:r>
      </a:p>
    </p188:txBody>
  </p188:cm>
</p188:cmLst>
</file>

<file path=ppt/comments/modernComment_77A_ED488D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013150-6020-4414-ADA1-193D54117B4F}" authorId="{101B7D13-C69F-A171-2EB5-278913EB988A}" status="resolved" created="2025-06-01T01:09:45.375" complete="100000">
    <pc:sldMkLst xmlns:pc="http://schemas.microsoft.com/office/powerpoint/2013/main/command">
      <pc:docMk/>
      <pc:sldMk cId="3980955016" sldId="1914"/>
    </pc:sldMkLst>
    <p188:replyLst>
      <p188:reply id="{35868213-9F8A-2B47-B972-2BABAE68A6C9}" authorId="{FCE0D1A9-469B-20FB-202A-AEC6A6D6666F}" created="2025-06-26T12:49:26.528">
        <p188:txBody>
          <a:bodyPr/>
          <a:lstStyle/>
          <a:p>
            <a:r>
              <a:rPr lang="en-US"/>
              <a:t>Resolved
</a:t>
            </a:r>
          </a:p>
        </p188:txBody>
      </p188:reply>
    </p188:replyLst>
    <p188:txBody>
      <a:bodyPr/>
      <a:lstStyle/>
      <a:p>
        <a:r>
          <a:rPr lang="en-US"/>
          <a:t>Specify more clearly what sensors controls, camera control.. What sensors? Add a bit more details in the bullet points and notes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DC6F9CF-FB13-4589-84A4-F47AB06523B9}" type="datetimeFigureOut">
              <a:rPr lang="en-US" smtClean="0"/>
              <a:pPr/>
              <a:t>7/28/25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07F6A20-5F22-44C4-80AF-01D2852EB3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8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E86CCC8B-E0DC-42B1-9E0B-20C3586841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27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34240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6848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027298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36973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1712189" algn="l" defTabSz="6848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4594" algn="l" defTabSz="6848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7000" algn="l" defTabSz="6848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39407" algn="l" defTabSz="6848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62BFF00F-89E4-B0FD-E7F2-A99B13BB4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DD528F0A-AA4B-5187-0C8A-91019B19F9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B37F6025-0F74-CFBB-349D-E33AD0433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CC2C6DB2-25B0-1612-F4B2-8861333EE9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9388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F31F59FE-3ED1-EB46-A4CD-69D8A194C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89FCFBB2-B28F-BA88-ACC7-C7DC37DCF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C78ADEBC-2673-2516-DE5C-0B5EA5FD7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Calibration bar:  the calibration scale depends on the drone used. The calibration bar used in our experiment is 34.5 cm long. </a:t>
            </a: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E4AD4B8C-08CB-ACBE-23CE-9BC4233709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02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F1DEDAFB-69AE-2E61-7D51-C61CF262F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D50E3CDD-B287-C8E1-6306-CB874D0DBE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B896C4AC-D09B-C973-9850-2A04B4A63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Location: ~/Software</a:t>
            </a: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8D4D69E3-FF86-4207-95BE-D7C380C133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99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32A89646-ECA5-0ACA-A82D-D9462FC3B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0589AD8-CB2A-1A60-5F66-8473272807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92EABBEC-8365-1723-8E61-FA81FCC2C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(3DPTV system setup parameter calculator): ~/Software/3DPTV_Image_Acqusition/</a:t>
            </a:r>
            <a:r>
              <a:rPr lang="en-US" sz="12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eorgia"/>
              </a:rPr>
              <a:t>system setup parameter calculator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II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(3DPTV camera setup control): ~/Software/3DPTV_Image_Acqusition/</a:t>
            </a:r>
            <a:r>
              <a:rPr lang="en-US" sz="1200" kern="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Georgia"/>
              </a:rPr>
              <a:t>camera setup control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III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(calibration image preprocessing): ~/Software/3DPTV_Processing_Pipeline/calibration image pre-processing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IV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(3D calibration matrix generation using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easywand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~/Software/3DPTV_Processing_Pipeline/easyWand5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V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(3D PTV tracking using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~/Software/3DPTV_Processing_Pipeline/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ShakeTheBox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VI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(3D trajectory visualization): ~/Software/3DPTV_Processing_Pipeline/3D trajectory visualization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B9586130-8F4A-EC5E-59A5-5182EB20E6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94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601970D-EB96-517D-EDE3-288770581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88468990-1464-B128-7F8E-49E0159ED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ECCF4F95-350F-2B45-25FF-F482F06B9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/>
              <a:t>Input parameter examples</a:t>
            </a:r>
            <a:r>
              <a:rPr lang="en-US" dirty="0"/>
              <a:t>: 6 m x 6 m x 6 m with center of sample volume at 12 m above the ground.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Camera parameters can be found in the hardware section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/>
              <a:t>Software location</a:t>
            </a:r>
            <a:r>
              <a:rPr lang="en-US" dirty="0"/>
              <a:t>: ~\Software\Multicamera System Calculator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A957CBB-F3A3-FA54-5E17-BB2B043D28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77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635E04FB-D831-6311-8D97-21B017CCE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589F466D-6E19-A97F-AD3F-D013C08A05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13478686-9A8A-ABDB-0105-0A59E32276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Launch the full remote camera control software and select from plugins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Record using .raw file for high fps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RGB mode for calibration imaging, BW for data acquisition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1" dirty="0"/>
              <a:t>Software location</a:t>
            </a:r>
            <a:r>
              <a:rPr lang="en-US" dirty="0"/>
              <a:t>: ~\Software\camera setup control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B92550C8-48D2-FA18-BBEB-3FFA1EFA00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282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0F5F1DF-53CF-6D1C-A40F-B168B9982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D3E4EE84-21C5-BD59-28A1-4B325BB94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F5266C01-B2F9-7ADA-0F0E-E14CD95EA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0" dirty="0"/>
              <a:t>.raw format is used when recording to reach higher fps, needs decoding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1" dirty="0"/>
              <a:t>Color setting: </a:t>
            </a:r>
            <a:r>
              <a:rPr lang="en-US" dirty="0"/>
              <a:t>Calibration images are RGB for identifying red and green dots, tracking images are monochrome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Code: ~/Software/3DPTV_Processing_Pipeline/</a:t>
            </a:r>
            <a:r>
              <a:rPr lang="en-US" dirty="0"/>
              <a:t>easyWand5/calibration image pre-processing </a:t>
            </a:r>
            <a:endParaRPr lang="en-US" sz="9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FB4CB75C-E829-3593-73A5-C9CCFABDA2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8095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DDE51FB0-ACCF-4812-F1B0-3D3570628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52734185-546B-971D-E722-AC0A8E6DD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175B921F-AC1D-7952-0573-43793652A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easyWand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does not support Mac with Apple Silicon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Downloadable from: </a:t>
            </a:r>
            <a:r>
              <a:rPr lang="en-US" dirty="0"/>
              <a:t>https://</a:t>
            </a:r>
            <a:r>
              <a:rPr lang="en-US" dirty="0" err="1"/>
              <a:t>biomech.web.unc.edu</a:t>
            </a:r>
            <a:r>
              <a:rPr lang="en-US" dirty="0"/>
              <a:t>/wand-calibration-tools/</a:t>
            </a:r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path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easyWand5: 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~/Software/3DPTV_Processing_Pipeline/easyWand5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Converting results: 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~/Software/3DPTV_Processing_Pipeline/easyWand5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dirty="0" err="1">
                <a:solidFill>
                  <a:srgbClr val="FFFFFF"/>
                </a:solidFill>
                <a:effectLst/>
                <a:latin typeface="Helvetica" pitchFamily="2" charset="0"/>
              </a:rPr>
              <a:t>easyWand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 to </a:t>
            </a:r>
            <a:r>
              <a:rPr lang="en-US" dirty="0" err="1">
                <a:solidFill>
                  <a:srgbClr val="FFFFFF"/>
                </a:solidFill>
                <a:effectLst/>
                <a:latin typeface="Helvetica" pitchFamily="2" charset="0"/>
              </a:rPr>
              <a:t>OpenLPT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A4A6F1C7-1F8D-4C36-FB75-22E295EDC9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0342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FAB05AA9-CA1B-B252-BA1A-E5A0ACB50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3C4418D7-9D18-528A-BF77-EAAA88158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EC02E57-3E76-6048-E587-592A5B015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Software path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package: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~/Software/3DPTV_Processing_Pipeline/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ShakeTheBox.zip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post processing: 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~/Software/3DPTV_Processing_Pipeline/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3D trajectory visualization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9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page: </a:t>
            </a:r>
            <a:r>
              <a:rPr lang="en-US" b="1" dirty="0"/>
              <a:t>https: </a:t>
            </a:r>
            <a:r>
              <a:rPr lang="en-US" dirty="0"/>
              <a:t>//</a:t>
            </a:r>
            <a:r>
              <a:rPr lang="en-US" dirty="0" err="1"/>
              <a:t>github.com</a:t>
            </a:r>
            <a:r>
              <a:rPr lang="en-US" dirty="0"/>
              <a:t>/JHU-NI-LAB/</a:t>
            </a:r>
            <a:r>
              <a:rPr lang="en-US" dirty="0" err="1"/>
              <a:t>OpenLPT_Shake</a:t>
            </a:r>
            <a:r>
              <a:rPr lang="en-US" dirty="0"/>
              <a:t>-The-Box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References: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S.,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Salibindla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Masuk, A. U. M., &amp; Ni, R. (2020). Introducing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OpenLPT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new method of removing ghost particles and high-concentration particle shadow tracking.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Experiments in Fluids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1-16.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C821174A-00D7-E4AD-2FCE-92A02D7C2B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94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2F9D47F-B93C-5D8A-D22D-0B2E6FF55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FD5D4AC3-911E-B497-7483-4146C7E0F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FE23625E-DABE-198C-4C48-BE1DF36D0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A785250F-26F4-7B92-7B8A-3BEAB0A4A1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4591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EAFAA2F0-986C-FC88-E8B5-115F577EA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847A2E3A-3BD6-F9A9-803A-3085672A3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EB219482-5800-6B0A-FB67-2F3F0C4AD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E4D81714-8794-2389-CA68-0496E8B3C0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844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C74D4D7-60F2-D8A5-7291-993E96FE9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FBFD75D3-071B-E775-2459-AFBDA7CD0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4E404A64-7BB1-BF5E-C719-CE6B9D430F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EA1FBC10-2D81-75A9-5288-0888D908AC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24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17FC947-3A67-2253-89D4-FCD35E41B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61192681-900F-7597-4DF7-C8E0920EBE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8D29BD75-815F-9475-A1C5-E703D10168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Software path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Calibration image pre-processing: </a:t>
            </a:r>
            <a:r>
              <a:rPr lang="en-US" dirty="0"/>
              <a:t>~/Software/3DPTV_Processing_Pipeline/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calibration image pre-processing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CEB76CBD-27B5-2094-ED2E-E14327D2DC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20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1341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2A32C776-56A6-EC6E-3F1C-7426B3197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A5E004B3-1923-7E39-2339-7C082D20EF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AD168ECB-CA3B-BFF3-A1C4-4BDDB1BF4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0" dirty="0"/>
              <a:t>Software path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b="1" dirty="0" err="1"/>
              <a:t>easyWand</a:t>
            </a:r>
            <a:r>
              <a:rPr lang="en-US" b="1" dirty="0"/>
              <a:t> package: </a:t>
            </a:r>
            <a:r>
              <a:rPr lang="en-US" dirty="0"/>
              <a:t>~/Software/3DPTV_Processing_Pipeline/easyWand5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1AF4E9BE-25EC-151C-452F-6B3E32017E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88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D95C99E-0E36-3F41-BDEF-982D88985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E901FF8-1354-8FEF-C99B-A903F9E64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DB8355D3-8729-2D9D-6B68-987A54914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Software path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b="1" dirty="0"/>
              <a:t>Conversion codes: </a:t>
            </a:r>
            <a:r>
              <a:rPr lang="en-US" dirty="0"/>
              <a:t>~/Software/</a:t>
            </a:r>
            <a:r>
              <a:rPr lang="en-US" sz="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easyWand5/</a:t>
            </a:r>
            <a:r>
              <a:rPr lang="en-US" sz="9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9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9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4059F0A4-A2F5-8E8E-E998-C1DE8958ED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1718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4AD9CB2-0A69-B6D8-A2B1-F03EFC80A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518B01AF-4690-5DBE-D085-F9B86D9F9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AC68E8C-C026-BD42-F2CD-F13CBAD31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C++ code for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OpenLPT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needs to be compiled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trackingconfig.txt: The view area setting should remain unchanged (even though it appears very small, in mm).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</a:t>
            </a:r>
            <a:r>
              <a:rPr lang="en-US" dirty="0"/>
              <a:t>oftware path, </a:t>
            </a:r>
            <a:r>
              <a:rPr lang="en-US" dirty="0" err="1"/>
              <a:t>OpenLPT</a:t>
            </a:r>
            <a:r>
              <a:rPr lang="en-US" dirty="0"/>
              <a:t>: ~/Software/</a:t>
            </a:r>
            <a:r>
              <a:rPr lang="en-US" dirty="0" err="1"/>
              <a:t>OpenLPT</a:t>
            </a:r>
            <a:r>
              <a:rPr lang="en-US" dirty="0"/>
              <a:t> – </a:t>
            </a:r>
            <a:r>
              <a:rPr lang="en-US" dirty="0" err="1"/>
              <a:t>ShakeTheBox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Software path, trajectory visualization: ~/Software/3D trajectory visualization</a:t>
            </a: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56D3A3E4-B1A5-F2EA-8990-4F8111057B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939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100738EB-2892-E78E-9017-836FCACFB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01FCFCE6-5762-989E-4463-F089EE654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6C77BF9B-1D29-6B86-99A5-78F334954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10744089-D9AF-A899-F7AD-DEAFEA0FFA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4335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F5D22D17-9A0C-81B8-7796-91A6D3A4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DA3A49A5-E2F9-3719-1275-A88FEC50D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010EA794-A918-A8EB-10A4-FC0DBE8204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76D1ED8C-2E65-8AFD-349F-AA4DF71089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911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E8BD888-48E5-E7E1-6AA0-6DC03E6D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A003283-2C4B-6C65-F024-0FAC618EB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46CAEE1A-F3F9-86F4-3A3C-6356F70A7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This case was for concept validation in Bristow 2023 EXIF, paper in ~/Field3D_PTV/papers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Reference: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Bristow, N., Li, J., Hartford, P., Guala, M., &amp; Hong, J. (2023). Imaging-based 3D particle tracking system for field characterization of particle dynamics in atmospheric flows. Experiments in Fluids, 64(4), 78. </a:t>
            </a:r>
            <a:endParaRPr kumimoji="0" lang="en-US" sz="9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kumimoji="0" lang="en-US" sz="9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7AE744BF-589C-3AD0-0BEB-DEC3BA37B0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5267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6901FF5-9B33-DA6B-809A-EE43E6DB2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DF1604DB-DCB6-D146-1035-7061B638F4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6D2748E-B35E-1372-C847-B19966267A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1" dirty="0" err="1"/>
              <a:t>Inout</a:t>
            </a:r>
            <a:r>
              <a:rPr lang="en-US" b="1" dirty="0"/>
              <a:t>: </a:t>
            </a:r>
            <a:r>
              <a:rPr lang="en-US" dirty="0"/>
              <a:t>raw marker image; opt put: wand point coordinates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1" dirty="0"/>
              <a:t>Color setting: </a:t>
            </a:r>
            <a:r>
              <a:rPr lang="en-US" dirty="0"/>
              <a:t>Calibration images are RGB for identifying red and green dots, tracking images are </a:t>
            </a:r>
            <a:r>
              <a:rPr lang="en-US" dirty="0" err="1"/>
              <a:t>bw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More details in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“Data Processing Procedure”, t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he code generates .</a:t>
            </a:r>
            <a:r>
              <a:rPr lang="en-US" sz="9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avi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file with marker noted for verification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The calibration working folder, named “calibration\_proc\_folder,” is included in each demo case.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Code: ~/Software/3DPTV_Processing_Pipeline/calibration image pre-processing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Data: </a:t>
            </a:r>
            <a:r>
              <a:rPr lang="en-US" dirty="0"/>
              <a:t>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12019BF-5FFE-DE41-23E6-A30B66412B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563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2112E357-75E0-D4C0-7AEC-4588CE87A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2ABD7D56-5534-1F39-6047-29AF47C464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F51670DC-3019-9A24-ED92-CEA216EA6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Input: wand point coordinates, camera profile, wand span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Wand span: 34.5 </a:t>
            </a:r>
            <a:r>
              <a:rPr lang="en-US" altLang="zh-CN" dirty="0"/>
              <a:t>c</a:t>
            </a:r>
            <a:r>
              <a:rPr lang="en-US" dirty="0"/>
              <a:t>m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Camera profile: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Camera profiles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111A36B-93C6-1805-0F60-8A073874AA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28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2827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1CA6872-8183-7DB0-A4E4-05D1A69B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050B70E4-9CE3-C0F9-D14C-3D06F5045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6BDC5E9-73AE-778C-567D-FD0F8A81F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Should target for wand score &lt;1 and pix error &lt;&lt;1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Output: .mat file from </a:t>
            </a:r>
            <a:r>
              <a:rPr lang="en-US" dirty="0" err="1"/>
              <a:t>easyWand</a:t>
            </a:r>
            <a:r>
              <a:rPr lang="en-US" dirty="0"/>
              <a:t> calibration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844AE983-0EDF-3E21-769F-4667683E2C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206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C21FA327-4C3B-5A21-A2E4-3D5D2B4DD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366BD913-08CE-8BEE-8A51-626FF94FB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41C57225-B982-236C-ADD8-FF52ED7B3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A0AF2CD8-3A13-534F-86E2-E4FD11D974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494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69F8B114-D548-91D5-6098-301EE09B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D21AAAB-6553-7A7B-FE62-66EA6D14C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812397CE-083E-93A3-78F4-32CEBC5B72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Input: .mat file from </a:t>
            </a:r>
            <a:r>
              <a:rPr lang="en-US" dirty="0" err="1"/>
              <a:t>easyWand</a:t>
            </a:r>
            <a:r>
              <a:rPr lang="en-US" dirty="0"/>
              <a:t> calibration; Output: config files for </a:t>
            </a:r>
            <a:r>
              <a:rPr lang="en-US" dirty="0" err="1"/>
              <a:t>OpenLPT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The code also converts the coordinate system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Code: ~/Software/3DPTV_Processing_Pipeline/easyWand5/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calibration_proc_folder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C6B4A63-2B44-3620-BECE-333F148ED5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30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218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43EB1BF-84CB-24B1-B7FA-55AC84D5E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373CFD28-B5FA-B3D8-FAD0-45C1BA7865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22F7D332-B19F-60CA-B6BE-F804983C6C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Make sure path in the configuration files are correct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The </a:t>
            </a:r>
            <a:r>
              <a:rPr lang="en-US" sz="9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working folder is “</a:t>
            </a:r>
            <a:r>
              <a:rPr lang="en-US" dirty="0" err="1"/>
              <a:t>OpenLPT_proc_folder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”, provided in each demo cases 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Data: ~/Field3D_PTV/Demonstration cases/Case </a:t>
            </a:r>
            <a:r>
              <a:rPr lang="en-US" dirty="0" err="1"/>
              <a:t>I_Confetti</a:t>
            </a:r>
            <a:r>
              <a:rPr lang="en-US" dirty="0"/>
              <a:t> settling/</a:t>
            </a:r>
            <a:r>
              <a:rPr lang="en-US" dirty="0" err="1"/>
              <a:t>OpenLPT_proc_folder</a:t>
            </a:r>
            <a:r>
              <a:rPr lang="en-US" dirty="0"/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ECC5F8E2-01A2-FC81-EC82-15506CBE46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487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60B38F2-46C3-7F5D-6966-1E74346D6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081DA5F9-F44C-E2B3-7074-33012207BE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4773542A-B3CF-3036-5323-713B40C929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  <a:cs typeface="ＭＳ Ｐゴシック" charset="0"/>
              </a:rPr>
              <a:t>Run </a:t>
            </a:r>
            <a:r>
              <a:rPr lang="en-US" dirty="0"/>
              <a:t>VisualizeResults_2.m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  <a:cs typeface="ＭＳ Ｐゴシック" charset="0"/>
              </a:rPr>
              <a:t> </a:t>
            </a:r>
            <a:r>
              <a:rPr lang="en-US" dirty="0"/>
              <a:t>t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  <a:cs typeface="ＭＳ Ｐゴシック" charset="0"/>
              </a:rPr>
              <a:t>o visualize tracks and analyze velocity distribution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Location: ~\Code\3DPTV_Processing_Pipeline\3D trajectory visualization\VisualizeResults_3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78564F82-DB01-946A-7CD9-3FBB2B663B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5999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5B245FA3-6203-2DA4-1906-85AA7824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5DAF4520-117A-E1C6-9151-974FE2D7B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0DB66C0C-EC8B-DE8A-C49F-3BE3D831A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C03E9F6B-DA09-9282-F439-2F9B52A8C8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727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A66B414-268E-A3AA-6856-FFA1A276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C66EC370-4F28-24BD-9EC0-3922ED3F3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BD7B6E8A-0AEB-5AC9-E9D7-5923F9575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dirty="0"/>
              <a:t>Notes: 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dirty="0"/>
              <a:t>This case was the main experiment in Bristow 2023 EXIF, paper in ~/Field3D_PTV/papers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Data: ~/Field3D_PTV/Demonstration cases/Case </a:t>
            </a:r>
            <a:r>
              <a:rPr lang="en-US" sz="1200" dirty="0" err="1"/>
              <a:t>II_Snow</a:t>
            </a: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sz="12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dirty="0"/>
              <a:t>Reference: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dirty="0"/>
              <a:t>Bristow, N., Li, J., Hartford, P., Guala, M., &amp; Hong, J. (2023). Imaging-based 3D particle tracking system for field characterization of particle dynamics in atmospheric flows. Experiments in Fluids, 64(4), 78. </a:t>
            </a:r>
            <a:endParaRPr kumimoji="0" lang="en-US" sz="12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82710BA8-0F53-252F-02D0-2855E4405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283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A66B414-268E-A3AA-6856-FFA1A2765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C66EC370-4F28-24BD-9EC0-3922ED3F3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BD7B6E8A-0AEB-5AC9-E9D7-5923F9575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1200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dirty="0" err="1"/>
              <a:t>Inout</a:t>
            </a:r>
            <a:r>
              <a:rPr lang="en-US" sz="1200" b="1" dirty="0"/>
              <a:t>: </a:t>
            </a:r>
            <a:r>
              <a:rPr lang="en-US" sz="1200" dirty="0"/>
              <a:t>raw marker image; opt put: wand point coordinates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dirty="0"/>
              <a:t>Color setting: </a:t>
            </a:r>
            <a:r>
              <a:rPr lang="en-US" sz="1200" dirty="0"/>
              <a:t>Calibration images are RGB for identifying red and green dots, tracking images are </a:t>
            </a:r>
            <a:r>
              <a:rPr lang="en-US" sz="1200" dirty="0" err="1"/>
              <a:t>bw</a:t>
            </a:r>
            <a:r>
              <a:rPr lang="en-US" sz="1200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More details in 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“Data Processing Procedure”, t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he code generates .</a:t>
            </a:r>
            <a:r>
              <a:rPr lang="en-US" sz="1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avi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file with marker noted for verification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The calibration working folder, named “calibration\_proc\_folder,” is included in each demo case.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Code: ~/Software/3DPTV_Processing_Pipeline/calibration image pre-processing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Data: </a:t>
            </a:r>
            <a:r>
              <a:rPr lang="en-US" sz="1200" dirty="0"/>
              <a:t>~/Field3D_PTV/Demonstration cases/Case </a:t>
            </a:r>
            <a:r>
              <a:rPr lang="en-US" sz="1200" dirty="0" err="1"/>
              <a:t>II_Snow</a:t>
            </a:r>
            <a:r>
              <a:rPr lang="en-US" sz="1200" dirty="0"/>
              <a:t>/</a:t>
            </a:r>
            <a:r>
              <a:rPr lang="en-US" sz="1200" dirty="0" err="1"/>
              <a:t>calibration_proc_folder</a:t>
            </a:r>
            <a:r>
              <a:rPr lang="en-US" sz="12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82710BA8-0F53-252F-02D0-2855E4405B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6434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F911A65-97F1-933C-6F0F-A8C7F8DB1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93272E0D-D8B6-2AA1-17F9-00BCBA386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E61D75F8-4A48-87E6-F7FF-981B3C8F5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Input: wand point coordinates, camera profile, wand span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Wand span: 0.345m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Camera profile: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Camera profiles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II_Snow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BB917316-2914-45AB-DE78-DDE925F9BA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6165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0B7191A8-0FA9-B585-BDD6-2E99EA0E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61718291-0688-B2E7-F832-9E1B44C77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D726F96B-E96B-329A-824D-0A24BB5DCE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2940" y="4343400"/>
            <a:ext cx="553212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Should target for wand score ~1 and pix error &lt;1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Output: .mat file from </a:t>
            </a:r>
            <a:r>
              <a:rPr lang="en-US" dirty="0" err="1"/>
              <a:t>easyWand</a:t>
            </a:r>
            <a:r>
              <a:rPr lang="en-US" dirty="0"/>
              <a:t> calibration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II_Snow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B131F882-E567-41B5-0EBC-33115F979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400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A2EA392-E231-BE2E-9218-C5976975F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A4BD0A2-913E-1D4C-5F15-A1FEEC0B4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98377D37-09B3-174F-F927-689CC3A14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1200" dirty="0"/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dirty="0"/>
              <a:t>Input: .mat file from </a:t>
            </a:r>
            <a:r>
              <a:rPr lang="en-US" sz="1200" dirty="0" err="1"/>
              <a:t>easyWand</a:t>
            </a:r>
            <a:r>
              <a:rPr lang="en-US" sz="1200" dirty="0"/>
              <a:t> calibration; Output: config files for </a:t>
            </a:r>
            <a:r>
              <a:rPr lang="en-US" sz="1200" dirty="0" err="1"/>
              <a:t>OpenLPT</a:t>
            </a:r>
            <a:endParaRPr lang="en-US" sz="1200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dirty="0"/>
              <a:t>The code also converts the coordinate system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Every 10th image was included in the data to reduce size. This subset is sufficient for calibration, with minor result variations possible.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Code: ~/Software/3DPTV_Processing_Pipeline/easyWand5/</a:t>
            </a:r>
            <a:r>
              <a:rPr lang="en-US" sz="1200" dirty="0" err="1"/>
              <a:t>easyWand</a:t>
            </a:r>
            <a:r>
              <a:rPr lang="en-US" sz="1200" dirty="0"/>
              <a:t> to </a:t>
            </a:r>
            <a:r>
              <a:rPr lang="en-US" sz="1200" dirty="0" err="1"/>
              <a:t>OpenLPT</a:t>
            </a:r>
            <a:r>
              <a:rPr lang="en-US" sz="1200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200" dirty="0"/>
              <a:t>Data: ~/Field3D_PTV/Demonstration cases/Case </a:t>
            </a:r>
            <a:r>
              <a:rPr lang="en-US" sz="1200" dirty="0" err="1"/>
              <a:t>II_Snow</a:t>
            </a:r>
            <a:r>
              <a:rPr lang="en-US" sz="1200" dirty="0"/>
              <a:t> settling/</a:t>
            </a:r>
            <a:r>
              <a:rPr lang="en-US" sz="1200" dirty="0" err="1"/>
              <a:t>calibration_proc_folder</a:t>
            </a:r>
            <a:r>
              <a:rPr lang="en-US" sz="120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C6FADC6F-0174-BB82-CA62-8B0CC4AB18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216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452DDF5B-0118-21E6-47EE-3FC1B0E4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341E3BD1-015B-85C5-7DD2-D728F5F48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BB323A7B-E874-8DA7-B700-DC3626D3D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900" dirty="0"/>
              <a:t>Code: ~/Field3D_PTV/Demonstration cases/Case </a:t>
            </a:r>
            <a:r>
              <a:rPr lang="en-US" sz="900" dirty="0" err="1"/>
              <a:t>II_Snow</a:t>
            </a:r>
            <a:r>
              <a:rPr lang="en-US" sz="900" dirty="0"/>
              <a:t> settling/3D trajectory visualization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dirty="0"/>
              <a:t>Data: ~/Field3D_PTV/Demonstration cases/Case </a:t>
            </a:r>
            <a:r>
              <a:rPr lang="en-US" sz="900" dirty="0" err="1"/>
              <a:t>II_Snow</a:t>
            </a:r>
            <a:r>
              <a:rPr lang="en-US" sz="900" dirty="0"/>
              <a:t> settling/</a:t>
            </a:r>
            <a:r>
              <a:rPr lang="en-US" sz="900" dirty="0" err="1"/>
              <a:t>results_fig</a:t>
            </a:r>
            <a:endParaRPr lang="en-US" sz="900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sz="9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sz="900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900" dirty="0"/>
              <a:t>Reference: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sz="900" dirty="0"/>
              <a:t>Bristow, N., Li, J., Hartford, P., Guala, M., &amp; Hong, J. (2023). Imaging-based 3D particle tracking system for field characterization of particle dynamics in atmospheric flows. Experiments in Fluids, 64(4), 78. </a:t>
            </a:r>
            <a:endParaRPr kumimoji="0" lang="en-US" sz="9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2449A631-2774-4C96-A79F-0C277B7A1F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39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99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30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3B82BBCF-72C8-9C2C-2B0B-AD0EECED1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E2C24876-97CD-49DF-BB91-602305B4BE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791C9C5C-0E4E-DBAA-A847-B3172C784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61C5C291-7F3C-8268-8B7A-4C54032556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597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1E8BD888-48E5-E7E1-6AA0-6DC03E6DE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A003283-2C4B-6C65-F024-0FAC618EB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46CAEE1A-F3F9-86F4-3A3C-6356F70A7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cases/Case </a:t>
            </a:r>
            <a:r>
              <a:rPr lang="en-US" dirty="0" err="1"/>
              <a:t>III_Pollen</a:t>
            </a:r>
            <a:r>
              <a:rPr lang="en-US" dirty="0"/>
              <a:t> Dispersion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7AE744BF-589C-3AD0-0BEB-DEC3BA37B0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648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983171DB-299D-3307-126D-B9DC9E2F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4CC54868-AA3D-B108-A6F5-901D1FC258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E628BEC4-5DF8-FE12-03EF-87C587709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sz="1200" dirty="0"/>
              <a:t>Notes: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dirty="0" err="1"/>
              <a:t>Inout</a:t>
            </a:r>
            <a:r>
              <a:rPr lang="en-US" sz="1200" b="1" dirty="0"/>
              <a:t>: </a:t>
            </a:r>
            <a:r>
              <a:rPr lang="en-US" sz="1200" dirty="0"/>
              <a:t>raw marker image; opt put: wand point coordinates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b="1" dirty="0"/>
              <a:t>Color setting: </a:t>
            </a:r>
            <a:r>
              <a:rPr lang="en-US" sz="1200" dirty="0"/>
              <a:t>Calibration images are RGB for identifying red and green dots, tracking images are </a:t>
            </a:r>
            <a:r>
              <a:rPr lang="en-US" sz="1200" dirty="0" err="1"/>
              <a:t>bw</a:t>
            </a:r>
            <a:r>
              <a:rPr lang="en-US" sz="1200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More details in 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“Data Processing Procedure”, t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he code generates .</a:t>
            </a:r>
            <a:r>
              <a:rPr lang="en-US" sz="1200" kern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avi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file with marker noted for verification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dirty="0"/>
              <a:t>1 out of every 10 images was used to reduce the pack size. This reduced set has been shown to be sufficient for identifying the calibration matrix.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The calibration working folder, named “calibration\_proc\_folder,” is included in each demo case. </a:t>
            </a:r>
            <a:endParaRPr lang="en-US" sz="1200" dirty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Code: ~/Software/3DPTV_Processing_Pipeline/calibration image pre-processing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Data: </a:t>
            </a:r>
            <a:r>
              <a:rPr lang="en-US" sz="1200" dirty="0"/>
              <a:t>~/Field3D_PTV/Demonstration cases/Case </a:t>
            </a:r>
            <a:r>
              <a:rPr lang="en-US" sz="1200" dirty="0" err="1"/>
              <a:t>III_Pollen</a:t>
            </a:r>
            <a:r>
              <a:rPr lang="en-US" sz="1200" dirty="0"/>
              <a:t> Dispersion/</a:t>
            </a:r>
            <a:r>
              <a:rPr lang="en-US" sz="1200" dirty="0" err="1"/>
              <a:t>calibration_proc_folder</a:t>
            </a:r>
            <a:r>
              <a:rPr lang="en-US" sz="1200" dirty="0"/>
              <a:t> 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BB1A271B-B335-BC17-EA4D-FFA15B8DBA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7871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CB377AD5-1B6F-D1A1-49FC-A221A06FB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EB77C945-5885-1EF9-A6F0-22F3636AE0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44697F50-FF70-BC40-0003-1D4BBA3DE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Input: wand point coordinates, camera profile, wand span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Wand span: 0.345m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Camera profile: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Camera profiles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III_Pollen</a:t>
            </a:r>
            <a:r>
              <a:rPr lang="en-US" sz="900" dirty="0"/>
              <a:t> Dispersion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5DC00570-1B63-8F76-BDE9-DFE6912F9E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3391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E17A019-7415-718C-D13E-D61A3C66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F4648ACC-BDF6-8053-1D2A-F8EA15F1B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A8B36509-EA29-4AC7-070C-02D769CDC7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2940" y="4343400"/>
            <a:ext cx="553212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Should target for wand score ~1 and pix error &lt;1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Output: .mat file from </a:t>
            </a:r>
            <a:r>
              <a:rPr lang="en-US" dirty="0" err="1"/>
              <a:t>easyWand</a:t>
            </a:r>
            <a:r>
              <a:rPr lang="en-US" dirty="0"/>
              <a:t> calibration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Code: </a:t>
            </a:r>
            <a:r>
              <a:rPr lang="en-US" sz="9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~/Software/3DPTV_Processing_Pipeline/</a:t>
            </a:r>
            <a:r>
              <a:rPr lang="en-US" dirty="0"/>
              <a:t>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III_Pollen</a:t>
            </a:r>
            <a:r>
              <a:rPr lang="en-US" sz="900" dirty="0"/>
              <a:t> Dispersion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r>
              <a:rPr lang="en-US" dirty="0"/>
              <a:t>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DD53CF1B-3F16-CB13-54D0-8032185FE2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20897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BA88EE1F-078C-7E82-BB48-BB7DC7BED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2C0213A9-FF19-5044-1E58-9F9B5435F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6F14FBA5-9B19-9176-97F9-9FDAED9C75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Input: .mat file from </a:t>
            </a:r>
            <a:r>
              <a:rPr lang="en-US" dirty="0" err="1"/>
              <a:t>easyWand</a:t>
            </a:r>
            <a:r>
              <a:rPr lang="en-US" dirty="0"/>
              <a:t> calibration; Output: config files for </a:t>
            </a:r>
            <a:r>
              <a:rPr lang="en-US" dirty="0" err="1"/>
              <a:t>OpenLPT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The code also converts the coordinate system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Code: ~/Software/3DPTV_Processing_Pipeline/easyWand5/</a:t>
            </a:r>
            <a:r>
              <a:rPr lang="en-US" dirty="0" err="1"/>
              <a:t>easyWand</a:t>
            </a:r>
            <a:r>
              <a:rPr lang="en-US" dirty="0"/>
              <a:t> to </a:t>
            </a:r>
            <a:r>
              <a:rPr lang="en-US" dirty="0" err="1"/>
              <a:t>OpenLPT</a:t>
            </a:r>
            <a:r>
              <a:rPr lang="en-US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Data: ~/Field3D_PTV/Demonstration cases/</a:t>
            </a:r>
            <a:r>
              <a:rPr lang="en-US" sz="900" dirty="0"/>
              <a:t>Case </a:t>
            </a:r>
            <a:r>
              <a:rPr lang="en-US" sz="900" dirty="0" err="1"/>
              <a:t>III_Pollen</a:t>
            </a:r>
            <a:r>
              <a:rPr lang="en-US" sz="900" dirty="0"/>
              <a:t> Dispersion</a:t>
            </a:r>
            <a:r>
              <a:rPr lang="en-US" dirty="0"/>
              <a:t>/</a:t>
            </a:r>
            <a:r>
              <a:rPr lang="en-US" dirty="0" err="1"/>
              <a:t>calibration_proc_folder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A3A00FCA-62A5-3AB2-A61B-9AE41978C9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6826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94E8D722-D75E-6E32-2099-A28F9D1B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39068426-1FF8-45CE-5EC1-408A07247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04CEEF89-849E-278A-C509-789B5FD500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sz="900" dirty="0"/>
              <a:t>Tree shape and location for illustration only 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Due to file size constraints, the demo case includes 200 raw image frames for user testing. Tracking results for these 200 frames are included.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dirty="0"/>
              <a:t>The full tracking results are also included for visualization demo purposes:</a:t>
            </a:r>
          </a:p>
          <a:p>
            <a:pPr marL="571007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Full tracking results location: ~/Field3D_PTV/Demonstration cases/Case </a:t>
            </a:r>
            <a:r>
              <a:rPr lang="en-US" dirty="0" err="1"/>
              <a:t>III_Pollen</a:t>
            </a:r>
            <a:r>
              <a:rPr lang="en-US" dirty="0"/>
              <a:t> Dispersion/</a:t>
            </a:r>
            <a:r>
              <a:rPr lang="en-US" dirty="0" err="1"/>
              <a:t>OpenLPT_proc_folder</a:t>
            </a:r>
            <a:r>
              <a:rPr lang="en-US" dirty="0"/>
              <a:t>/</a:t>
            </a:r>
            <a:r>
              <a:rPr lang="en-US" dirty="0" err="1"/>
              <a:t>Tracks_Full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900" dirty="0"/>
              <a:t>Data: ~/Field3D_PTV/Demonstration cases/Case </a:t>
            </a:r>
            <a:r>
              <a:rPr lang="en-US" sz="900" dirty="0" err="1"/>
              <a:t>III_Pollen</a:t>
            </a:r>
            <a:r>
              <a:rPr lang="en-US" sz="900" dirty="0"/>
              <a:t> Dispersion/3D trajectory visualization </a:t>
            </a:r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34AF9751-0F55-A956-5D0C-FA15DFD44E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46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8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4F67D4C1-7FD9-3B4B-F755-1947EF1F4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A71CFD95-1999-5E11-8E80-1DEB8A92C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4D194CB2-D67A-7B50-5A25-D5C7D1ED47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:notes">
            <a:extLst>
              <a:ext uri="{FF2B5EF4-FFF2-40B4-BE49-F238E27FC236}">
                <a16:creationId xmlns:a16="http://schemas.microsoft.com/office/drawing/2014/main" id="{DE20432E-4705-0B61-725B-DEE39EB963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25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7C8E44CF-7F29-6D01-12BC-0206B551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>
            <a:extLst>
              <a:ext uri="{FF2B5EF4-FFF2-40B4-BE49-F238E27FC236}">
                <a16:creationId xmlns:a16="http://schemas.microsoft.com/office/drawing/2014/main" id="{4042040C-0799-B58B-122A-3871F9FE43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0" name="Google Shape;240;p13:notes">
            <a:extLst>
              <a:ext uri="{FF2B5EF4-FFF2-40B4-BE49-F238E27FC236}">
                <a16:creationId xmlns:a16="http://schemas.microsoft.com/office/drawing/2014/main" id="{61E0B55F-F5D0-E5A8-669B-078D73375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Notes: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Pts val="1000"/>
              <a:buFontTx/>
              <a:buAutoNum type="arabicPeriod"/>
              <a:tabLst/>
              <a:defRPr/>
            </a:pPr>
            <a:r>
              <a:rPr lang="en-US" b="1" i="0" baseline="0" dirty="0"/>
              <a:t>Hardware components: </a:t>
            </a:r>
            <a:r>
              <a:rPr lang="en-US" i="0" baseline="0" dirty="0"/>
              <a:t>~\Hardware\Open3DPTV_v1p0_component </a:t>
            </a:r>
            <a:r>
              <a:rPr lang="en-US" i="0" baseline="0" dirty="0" err="1"/>
              <a:t>list.xlsx</a:t>
            </a:r>
            <a:r>
              <a:rPr lang="en-US" i="0" baseline="0" dirty="0"/>
              <a:t>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Imaging module (the four boxed units): </a:t>
            </a:r>
            <a:r>
              <a:rPr lang="en-US" dirty="0"/>
              <a:t>camera, motorized stage, data processing, data storage, tripods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Lighting module: </a:t>
            </a:r>
            <a:r>
              <a:rPr lang="en-US" dirty="0"/>
              <a:t>optional depending on the background; some cases (e.g., pollen dispersion) use sun light. 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AutoNum type="arabicPeriod"/>
            </a:pPr>
            <a:r>
              <a:rPr lang="en-US" b="1" dirty="0"/>
              <a:t>Calibration module: </a:t>
            </a:r>
            <a:r>
              <a:rPr lang="en-US" dirty="0"/>
              <a:t>red and green LED attached to a carbon tube, with 34.5 cm gap </a:t>
            </a: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41" name="Google Shape;241;p13:notes">
            <a:extLst>
              <a:ext uri="{FF2B5EF4-FFF2-40B4-BE49-F238E27FC236}">
                <a16:creationId xmlns:a16="http://schemas.microsoft.com/office/drawing/2014/main" id="{D52C0385-6CD8-83CD-8806-ADFEAEEBB9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1984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29828F33-43C5-B480-62E1-1C0F9488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67DFC71D-0C5A-C71E-0A54-55961AEE5D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E4642FD1-E76C-DC12-5493-97D6CD029C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2.8 Megapixel at 95 FPS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Lens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16 mm f/1.4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Two-axis motorized stage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: one axis for pitch control with acceleration sensor attached and one axis for yaw control with magnetometer attached (design files in ~/Hardware/Gimbal system/Printed Gimbal)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Data acquisition board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: Nvidia Jetson Nano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GPS sensor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Box enclosure</a:t>
            </a:r>
            <a:r>
              <a:rPr lang="en-US" sz="12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: 20 cm x 20 cm x 20 cm in dimension (design files in ~/Hardware/2nd Gen PTV Box)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 dimension: 92 x 64 cm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endParaRPr lang="en-US" sz="1200" kern="0" dirty="0">
              <a:solidFill>
                <a:srgbClr val="000000"/>
              </a:solidFill>
              <a:latin typeface="Times New Roman" panose="02020603050405020304" pitchFamily="18" charset="0"/>
              <a:ea typeface="PingFang SC" panose="020B0400000000000000" pitchFamily="34" charset="-122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E5973583-C2DF-1CCC-D8F6-13AC274898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98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708D9D06-D801-3403-1F8C-128D8D65F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A2DBFDA-6B0F-2945-EB77-ABF616CEA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A24FD0F1-74CC-79DB-9520-AC11821AE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PCB design file location: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~/Hardware/Gimbal system/PCB Files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Motorized stage control incudes sensors (magnetometer, accelerometer) and motors (pitch and yaw), connected to Jetson Nano through custom PCB board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(blue colored cable), SSD, WIFI through USB port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F1D039DA-6EA5-D634-B7C1-71B2CD0ADB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72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E137CBE9-BA03-0ED1-3D34-561CB029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81F62FD-0028-5D7C-D95F-4D0FEEBE5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5B644041-4698-2679-8496-AB9D3DB9C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Camera Control package included in ~/Software, downloadable from GitHub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link: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github.umn.edu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HongFlowFieldImagingLab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/remote-camera-control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53AC3F08-C275-D27E-B8E6-DE6601C9F4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33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4" descr="ppt_footer_SAFLleft_UMNright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36309"/>
            <a:ext cx="9144000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1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ofM-3_TM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738688"/>
            <a:ext cx="38862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498" tIns="34289" rIns="68498" bIns="34289" anchor="ctr"/>
          <a:lstStyle>
            <a:lvl1pPr>
              <a:defRPr sz="2400"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50084" y="2761129"/>
            <a:ext cx="5643836" cy="1507331"/>
          </a:xfrm>
          <a:prstGeom prst="rect">
            <a:avLst/>
          </a:prstGeom>
        </p:spPr>
        <p:txBody>
          <a:bodyPr lIns="68498" tIns="34289" rIns="68498" bIns="34289"/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  <a:lvl2pPr marL="342407" indent="0" algn="ctr"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2pPr>
            <a:lvl3pPr marL="684865" indent="0">
              <a:buNone/>
              <a:defRPr/>
            </a:lvl3pPr>
            <a:lvl4pPr marL="1027298" indent="0">
              <a:buNone/>
              <a:defRPr/>
            </a:lvl4pPr>
            <a:lvl5pPr marL="136973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2790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411480"/>
          </a:xfrm>
          <a:prstGeom prst="rect">
            <a:avLst/>
          </a:prstGeom>
          <a:solidFill>
            <a:srgbClr val="FF0000"/>
          </a:solidFill>
        </p:spPr>
        <p:txBody>
          <a:bodyPr lIns="68498" tIns="34289" rIns="68498" bIns="34289" anchor="ctr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794" y="593178"/>
            <a:ext cx="7772400" cy="2971800"/>
          </a:xfrm>
          <a:prstGeom prst="rect">
            <a:avLst/>
          </a:prstGeom>
          <a:solidFill>
            <a:schemeClr val="bg1"/>
          </a:solidFill>
        </p:spPr>
        <p:txBody>
          <a:bodyPr lIns="68498" tIns="34289" rIns="68498" bIns="34289"/>
          <a:lstStyle>
            <a:lvl1pPr marL="256844" indent="-256844">
              <a:buClrTx/>
              <a:buFont typeface="Wingdings" panose="05000000000000000000" pitchFamily="2" charset="2"/>
              <a:buChar char="Ø"/>
              <a:defRPr sz="1800"/>
            </a:lvl1pPr>
            <a:lvl2pPr marL="556443" indent="-214038">
              <a:buClrTx/>
              <a:buFont typeface="Arial" panose="020B0604020202020204" pitchFamily="34" charset="0"/>
              <a:buChar char="•"/>
              <a:defRPr sz="1500"/>
            </a:lvl2pPr>
            <a:lvl3pPr marL="856094" indent="-171230">
              <a:buClrTx/>
              <a:buFont typeface="Wingdings" panose="05000000000000000000" pitchFamily="2" charset="2"/>
              <a:buChar char="§"/>
              <a:defRPr sz="15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" y="4901174"/>
            <a:ext cx="1860331" cy="242395"/>
          </a:xfrm>
          <a:prstGeom prst="rect">
            <a:avLst/>
          </a:prstGeom>
        </p:spPr>
        <p:txBody>
          <a:bodyPr lIns="68498" tIns="34289" rIns="68498" bIns="34289"/>
          <a:lstStyle>
            <a:lvl1pPr marL="0" indent="0">
              <a:buNone/>
              <a:defRPr sz="1000"/>
            </a:lvl1pPr>
            <a:lvl2pPr marL="342407" indent="0">
              <a:buNone/>
              <a:defRPr sz="1000"/>
            </a:lvl2pPr>
            <a:lvl3pPr marL="684865" indent="0">
              <a:buNone/>
              <a:defRPr sz="1000"/>
            </a:lvl3pPr>
            <a:lvl4pPr marL="1027298" indent="0">
              <a:buNone/>
              <a:defRPr sz="1000"/>
            </a:lvl4pPr>
            <a:lvl5pPr marL="1369730" indent="0">
              <a:buNone/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63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430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lIns="68498" tIns="34289" rIns="68498" bIns="34289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68498" tIns="34289" rIns="68498" bIns="3428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68498" tIns="34289" rIns="68498" bIns="3428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79"/>
            <a:ext cx="2057400" cy="273844"/>
          </a:xfrm>
          <a:prstGeom prst="rect">
            <a:avLst/>
          </a:prstGeom>
        </p:spPr>
        <p:txBody>
          <a:bodyPr lIns="68498" tIns="34289" rIns="68498" bIns="34289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AC278324-4125-418E-B268-89C6FEDDBB2D}" type="datetimeFigureOut">
              <a:rPr lang="en-US" sz="1400" smtClean="0">
                <a:solidFill>
                  <a:srgbClr val="000000"/>
                </a:solidFill>
                <a:latin typeface="Arial"/>
                <a:ea typeface="ＭＳ Ｐゴシック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7/28/25</a:t>
            </a:fld>
            <a:endParaRPr lang="en-US" sz="14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79"/>
            <a:ext cx="3086100" cy="273844"/>
          </a:xfrm>
          <a:prstGeom prst="rect">
            <a:avLst/>
          </a:prstGeom>
        </p:spPr>
        <p:txBody>
          <a:bodyPr lIns="68498" tIns="34289" rIns="68498" bIns="34289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79"/>
            <a:ext cx="2057400" cy="273844"/>
          </a:xfrm>
          <a:prstGeom prst="rect">
            <a:avLst/>
          </a:prstGeom>
        </p:spPr>
        <p:txBody>
          <a:bodyPr lIns="68498" tIns="34289" rIns="68498" bIns="34289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5107053-DADA-4521-AAA3-6B288EBD694B}" type="slidenum">
              <a:rPr lang="en-US" sz="1400" smtClean="0">
                <a:solidFill>
                  <a:srgbClr val="000000"/>
                </a:solidFill>
                <a:latin typeface="Arial"/>
                <a:ea typeface="ＭＳ Ｐゴシック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4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2412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4" descr="ppt_footer_SAFLleft_UMNright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36294"/>
            <a:ext cx="9144000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248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UofM-1_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1"/>
            <a:ext cx="9148763" cy="514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0287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49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361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2762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088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90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UofM-1_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1" y="3"/>
            <a:ext cx="9148763" cy="514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028700"/>
            <a:ext cx="7772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20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21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4286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4286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2530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329517"/>
      </p:ext>
    </p:extLst>
  </p:cSld>
  <p:clrMapOvr>
    <a:masterClrMapping/>
  </p:clrMapOvr>
  <p:transition spd="slow" advClick="0" advTm="7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ofM-3_TM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738688"/>
            <a:ext cx="38862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580" tIns="34290" rIns="68580" bIns="34290" anchor="ctr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50083" y="2761060"/>
            <a:ext cx="5643836" cy="150733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5975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411480"/>
          </a:xfrm>
          <a:prstGeom prst="rect">
            <a:avLst/>
          </a:prstGeom>
          <a:solidFill>
            <a:srgbClr val="7A0019"/>
          </a:solidFill>
        </p:spPr>
        <p:txBody>
          <a:bodyPr lIns="68580" tIns="34290" rIns="68580" bIns="34290" anchor="ctr"/>
          <a:lstStyle>
            <a:lvl1pPr>
              <a:defRPr sz="240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794" y="593179"/>
            <a:ext cx="7772400" cy="1383540"/>
          </a:xfrm>
          <a:prstGeom prst="rect">
            <a:avLst/>
          </a:prstGeom>
          <a:solidFill>
            <a:schemeClr val="bg1"/>
          </a:solidFill>
        </p:spPr>
        <p:txBody>
          <a:bodyPr lIns="68580" tIns="34290" rIns="68580" bIns="34290"/>
          <a:lstStyle>
            <a:lvl1pPr marL="257175" indent="-257175">
              <a:buClrTx/>
              <a:buFont typeface="Wingdings" panose="05000000000000000000" pitchFamily="2" charset="2"/>
              <a:buChar char="Ø"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>
              <a:buClrTx/>
              <a:buFont typeface="Arial" panose="020B0604020202020204" pitchFamily="34" charset="0"/>
              <a:buChar char="•"/>
              <a:defRPr sz="15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857250" indent="-171450">
              <a:buClrTx/>
              <a:buFont typeface="Wingdings" panose="05000000000000000000" pitchFamily="2" charset="2"/>
              <a:buChar char="§"/>
              <a:defRPr sz="15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" y="4901106"/>
            <a:ext cx="1860331" cy="242395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900" indent="0">
              <a:buNone/>
              <a:defRPr sz="1000"/>
            </a:lvl2pPr>
            <a:lvl3pPr marL="685800" indent="0">
              <a:buNone/>
              <a:defRPr sz="1000"/>
            </a:lvl3pPr>
            <a:lvl4pPr marL="1028700" indent="0">
              <a:buNone/>
              <a:defRPr sz="1000"/>
            </a:lvl4pPr>
            <a:lvl5pPr marL="1371600" indent="0">
              <a:buNone/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51794" y="2571750"/>
            <a:ext cx="7772400" cy="685800"/>
          </a:xfrm>
          <a:prstGeom prst="rect">
            <a:avLst/>
          </a:prstGeom>
        </p:spPr>
        <p:txBody>
          <a:bodyPr lIns="68580" tIns="34290" rIns="68580" bIns="34290"/>
          <a:lstStyle>
            <a:lvl1pPr marL="257175" indent="-257175">
              <a:buClrTx/>
              <a:buFont typeface="Wingdings" panose="05000000000000000000" pitchFamily="2" charset="2"/>
              <a:buChar char="Ø"/>
              <a:defRPr sz="15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indent="-214313">
              <a:buClrTx/>
              <a:buFont typeface="Arial" panose="020B0604020202020204" pitchFamily="34" charset="0"/>
              <a:buChar char="•"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6858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86600" y="4869656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005EB87-F8B1-455F-97C8-E28CB593CD7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53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309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622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x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2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7039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00" cy="4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901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1" cy="296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609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1" cy="87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1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2"/>
          </p:nvPr>
        </p:nvSpPr>
        <p:spPr>
          <a:xfrm>
            <a:off x="457199" y="1076325"/>
            <a:ext cx="3008402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0204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1" cy="42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1" cy="60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357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6728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1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6pPr>
            <a:lvl7pPr marL="3200400" lvl="6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7pPr>
            <a:lvl8pPr marL="3657600" lvl="7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8pPr>
            <a:lvl9pPr marL="4114800" lvl="8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47903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182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93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57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407" indent="0">
              <a:buNone/>
              <a:defRPr sz="900"/>
            </a:lvl2pPr>
            <a:lvl3pPr marL="684865" indent="0">
              <a:buNone/>
              <a:defRPr sz="800"/>
            </a:lvl3pPr>
            <a:lvl4pPr marL="1027298" indent="0">
              <a:buNone/>
              <a:defRPr sz="700"/>
            </a:lvl4pPr>
            <a:lvl5pPr marL="1369730" indent="0">
              <a:buNone/>
              <a:defRPr sz="700"/>
            </a:lvl5pPr>
            <a:lvl6pPr marL="1712189" indent="0">
              <a:buNone/>
              <a:defRPr sz="700"/>
            </a:lvl6pPr>
            <a:lvl7pPr marL="2054594" indent="0">
              <a:buNone/>
              <a:defRPr sz="700"/>
            </a:lvl7pPr>
            <a:lvl8pPr marL="2397000" indent="0">
              <a:buNone/>
              <a:defRPr sz="700"/>
            </a:lvl8pPr>
            <a:lvl9pPr marL="2739407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76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407" indent="0">
              <a:buNone/>
              <a:defRPr sz="2100"/>
            </a:lvl2pPr>
            <a:lvl3pPr marL="684865" indent="0">
              <a:buNone/>
              <a:defRPr sz="1800"/>
            </a:lvl3pPr>
            <a:lvl4pPr marL="1027298" indent="0">
              <a:buNone/>
              <a:defRPr sz="1500"/>
            </a:lvl4pPr>
            <a:lvl5pPr marL="1369730" indent="0">
              <a:buNone/>
              <a:defRPr sz="1500"/>
            </a:lvl5pPr>
            <a:lvl6pPr marL="1712189" indent="0">
              <a:buNone/>
              <a:defRPr sz="1500"/>
            </a:lvl6pPr>
            <a:lvl7pPr marL="2054594" indent="0">
              <a:buNone/>
              <a:defRPr sz="1500"/>
            </a:lvl7pPr>
            <a:lvl8pPr marL="2397000" indent="0">
              <a:buNone/>
              <a:defRPr sz="1500"/>
            </a:lvl8pPr>
            <a:lvl9pPr marL="2739407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8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407" indent="0">
              <a:buNone/>
              <a:defRPr sz="900"/>
            </a:lvl2pPr>
            <a:lvl3pPr marL="684865" indent="0">
              <a:buNone/>
              <a:defRPr sz="800"/>
            </a:lvl3pPr>
            <a:lvl4pPr marL="1027298" indent="0">
              <a:buNone/>
              <a:defRPr sz="700"/>
            </a:lvl4pPr>
            <a:lvl5pPr marL="1369730" indent="0">
              <a:buNone/>
              <a:defRPr sz="700"/>
            </a:lvl5pPr>
            <a:lvl6pPr marL="1712189" indent="0">
              <a:buNone/>
              <a:defRPr sz="700"/>
            </a:lvl6pPr>
            <a:lvl7pPr marL="2054594" indent="0">
              <a:buNone/>
              <a:defRPr sz="700"/>
            </a:lvl7pPr>
            <a:lvl8pPr marL="2397000" indent="0">
              <a:buNone/>
              <a:defRPr sz="700"/>
            </a:lvl8pPr>
            <a:lvl9pPr marL="2739407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60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8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4286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4286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905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5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2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54011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4662961"/>
      </p:ext>
    </p:extLst>
  </p:cSld>
  <p:clrMapOvr>
    <a:masterClrMapping/>
  </p:clrMapOvr>
  <p:transition spd="slow" advClick="0" advTm="7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NUL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UofM-1_M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1587" y="3"/>
            <a:ext cx="9148763" cy="514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98" tIns="34289" rIns="68498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14450"/>
            <a:ext cx="7772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498" tIns="34289" rIns="68498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ppt_footer_SAFLleft_UMNright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4636309"/>
            <a:ext cx="9144000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224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342407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684865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027298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36973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256844" indent="-256844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6443" indent="-214038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6094" indent="-17123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198500" indent="-17123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0907" indent="-17123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3365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5798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68230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0689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407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865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298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73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189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4594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00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9407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2" descr="UofM-3_TM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738688"/>
            <a:ext cx="38862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498" tIns="34289" rIns="68498" bIns="34289"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7A001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defTabSz="342407"/>
            <a:r>
              <a:rPr lang="en-US" sz="2400" kern="0" dirty="0"/>
              <a:t>Click to edit Master title style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750084" y="2761129"/>
            <a:ext cx="5643836" cy="1507331"/>
          </a:xfrm>
          <a:prstGeom prst="rect">
            <a:avLst/>
          </a:prstGeom>
        </p:spPr>
        <p:txBody>
          <a:bodyPr lIns="68498" tIns="34289" rIns="68498" bIns="34289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342407">
              <a:buFont typeface="Arial" panose="020B0604020202020204" pitchFamily="34" charset="0"/>
              <a:buNone/>
            </a:pPr>
            <a:r>
              <a:rPr lang="en-US" sz="1800" kern="0" dirty="0">
                <a:solidFill>
                  <a:srgbClr val="FFFFFF">
                    <a:lumMod val="65000"/>
                  </a:srgbClr>
                </a:solidFill>
              </a:rPr>
              <a:t>Edit Master text styles</a:t>
            </a:r>
          </a:p>
          <a:p>
            <a:pPr lvl="1" defTabSz="342407"/>
            <a:r>
              <a:rPr lang="en-US" sz="1500" kern="0" dirty="0">
                <a:solidFill>
                  <a:srgbClr val="FFFFFF">
                    <a:lumMod val="65000"/>
                  </a:srgbClr>
                </a:solidFill>
              </a:rPr>
              <a:t>Second level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498" tIns="34289" rIns="68498" bIns="34289"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7A001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defTabSz="342407"/>
            <a:r>
              <a:rPr lang="en-US" sz="2400" kern="0" dirty="0"/>
              <a:t>Click to edit Master title style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750084" y="2761129"/>
            <a:ext cx="5643836" cy="1507331"/>
          </a:xfrm>
          <a:prstGeom prst="rect">
            <a:avLst/>
          </a:prstGeom>
        </p:spPr>
        <p:txBody>
          <a:bodyPr lIns="68498" tIns="34289" rIns="68498" bIns="34289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342407">
              <a:buFont typeface="Arial" panose="020B0604020202020204" pitchFamily="34" charset="0"/>
              <a:buNone/>
            </a:pPr>
            <a:r>
              <a:rPr lang="en-US" sz="1800" kern="0" dirty="0">
                <a:solidFill>
                  <a:srgbClr val="FFFFFF">
                    <a:lumMod val="65000"/>
                  </a:srgbClr>
                </a:solidFill>
              </a:rPr>
              <a:t>Edit Master text styles</a:t>
            </a:r>
          </a:p>
          <a:p>
            <a:pPr lvl="1" defTabSz="342407"/>
            <a:r>
              <a:rPr lang="en-US" sz="1500" kern="0" dirty="0">
                <a:solidFill>
                  <a:srgbClr val="FFFFFF">
                    <a:lumMod val="65000"/>
                  </a:srgbClr>
                </a:solidFill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2401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>
          <a:solidFill>
            <a:srgbClr val="7A0019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5pPr>
      <a:lvl6pPr marL="342407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684865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027298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36973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256844" indent="-256844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6443" indent="-214038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56094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198500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540907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883365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5798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68230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0689" indent="-17123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407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865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298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73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189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4594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000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9407" algn="l" defTabSz="6848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UofM-1_M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1587" y="1"/>
            <a:ext cx="9148763" cy="514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14450"/>
            <a:ext cx="7772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ppt_footer_SAFLleft_UMNright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4636294"/>
            <a:ext cx="9144000" cy="5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933825" y="4736306"/>
            <a:ext cx="17526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980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2" descr="UofM-3_TM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57700"/>
            <a:ext cx="91455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750083" y="2761060"/>
            <a:ext cx="5643836" cy="150733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bg1">
                    <a:lumMod val="65000"/>
                  </a:schemeClr>
                </a:solidFill>
                <a:latin typeface="+mn-lt"/>
                <a:ea typeface="MS PGothic" panose="020B0600070205080204" pitchFamily="34" charset="-128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None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342900">
              <a:buFont typeface="Arial" panose="020B0604020202020204" pitchFamily="34" charset="0"/>
              <a:buNone/>
            </a:pPr>
            <a:r>
              <a:rPr lang="en-US" kern="0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Master text styles</a:t>
            </a:r>
          </a:p>
          <a:p>
            <a:pPr defTabSz="342900">
              <a:buFont typeface="Arial" panose="020B0604020202020204" pitchFamily="34" charset="0"/>
              <a:buNone/>
            </a:pPr>
            <a:r>
              <a:rPr lang="en-US" sz="1800" kern="0" dirty="0">
                <a:solidFill>
                  <a:srgbClr val="FFFFFF">
                    <a:lumMod val="6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level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1123293"/>
            <a:ext cx="7772400" cy="857250"/>
          </a:xfrm>
          <a:prstGeom prst="rect">
            <a:avLst/>
          </a:prstGeom>
        </p:spPr>
        <p:txBody>
          <a:bodyPr lIns="68580" tIns="34290" rIns="68580" bIns="34290"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7A001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defTabSz="342900"/>
            <a:r>
              <a:rPr lang="en-US" kern="0" dirty="0">
                <a:cs typeface="Times New Roman" panose="02020603050405020304" pitchFamily="18" charset="0"/>
              </a:rPr>
              <a:t>Click to edit Master title style</a:t>
            </a:r>
          </a:p>
        </p:txBody>
      </p:sp>
      <p:pic>
        <p:nvPicPr>
          <p:cNvPr id="1029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738688"/>
            <a:ext cx="388620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 eaLnBrk="1" fontAlgn="auto" hangingPunct="1">
              <a:spcBef>
                <a:spcPts val="0"/>
              </a:spcBef>
              <a:spcAft>
                <a:spcPts val="0"/>
              </a:spcAft>
            </a:pPr>
            <a:fld id="{D36BDD99-6ACE-4470-A120-03180C5DFDD9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  <a:ea typeface="ＭＳ Ｐゴシック"/>
              </a:rPr>
              <a:pPr defTabSz="3429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163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>
          <a:solidFill>
            <a:srgbClr val="7A0019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MS PGothic" panose="020B0600070205080204" pitchFamily="34" charset="-128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156332" y="4686300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1859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5B_3E201EBA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6B_D8FBBED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18/10/relationships/comments" Target="../comments/modernComment_77A_ED488D88.xml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3DFD564-B70B-69E6-F924-908571E3E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;p1">
            <a:extLst>
              <a:ext uri="{FF2B5EF4-FFF2-40B4-BE49-F238E27FC236}">
                <a16:creationId xmlns:a16="http://schemas.microsoft.com/office/drawing/2014/main" id="{DE027CD5-72C9-6A4C-1250-D71A1687D3A8}"/>
              </a:ext>
            </a:extLst>
          </p:cNvPr>
          <p:cNvSpPr txBox="1">
            <a:spLocks/>
          </p:cNvSpPr>
          <p:nvPr/>
        </p:nvSpPr>
        <p:spPr>
          <a:xfrm>
            <a:off x="0" y="1957349"/>
            <a:ext cx="9144000" cy="6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>
              <a:buClr>
                <a:srgbClr val="C00000"/>
              </a:buClr>
              <a:buSzPts val="2800"/>
            </a:pPr>
            <a:r>
              <a:rPr lang="en-US" sz="2400" b="1" i="1" kern="0" dirty="0">
                <a:solidFill>
                  <a:srgbClr val="C00000"/>
                </a:solidFill>
              </a:rPr>
              <a:t>Field 3D </a:t>
            </a:r>
            <a:r>
              <a:rPr lang="en-US" sz="2400" b="1" i="1" kern="0">
                <a:solidFill>
                  <a:srgbClr val="C00000"/>
                </a:solidFill>
              </a:rPr>
              <a:t>PTV v1.0 </a:t>
            </a:r>
            <a:endParaRPr lang="en-US" sz="2400" kern="0" dirty="0">
              <a:solidFill>
                <a:srgbClr val="C00000"/>
              </a:solidFill>
            </a:endParaRPr>
          </a:p>
        </p:txBody>
      </p:sp>
      <p:sp>
        <p:nvSpPr>
          <p:cNvPr id="6" name="Google Shape;59;p1">
            <a:extLst>
              <a:ext uri="{FF2B5EF4-FFF2-40B4-BE49-F238E27FC236}">
                <a16:creationId xmlns:a16="http://schemas.microsoft.com/office/drawing/2014/main" id="{7B0448F8-3D9A-B720-84C1-1E95595AA6DD}"/>
              </a:ext>
            </a:extLst>
          </p:cNvPr>
          <p:cNvSpPr txBox="1">
            <a:spLocks/>
          </p:cNvSpPr>
          <p:nvPr/>
        </p:nvSpPr>
        <p:spPr>
          <a:xfrm>
            <a:off x="0" y="2709603"/>
            <a:ext cx="9144000" cy="3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 eaLnBrk="1" fontAlgn="auto" hangingPunct="1">
              <a:spcBef>
                <a:spcPts val="0"/>
              </a:spcBef>
              <a:buClr>
                <a:srgbClr val="C00000"/>
              </a:buClr>
              <a:buSzPct val="100000"/>
              <a:buFont typeface="Arial"/>
              <a:buNone/>
            </a:pPr>
            <a:r>
              <a:rPr lang="en-US" sz="1800" b="1" i="1" kern="0" dirty="0">
                <a:solidFill>
                  <a:srgbClr val="C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Flow Field Imaging Laboratory, University of Minnesota</a:t>
            </a:r>
          </a:p>
        </p:txBody>
      </p:sp>
    </p:spTree>
    <p:extLst>
      <p:ext uri="{BB962C8B-B14F-4D97-AF65-F5344CB8AC3E}">
        <p14:creationId xmlns:p14="http://schemas.microsoft.com/office/powerpoint/2010/main" val="424552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E3CF3B4-8FB5-2FEB-BC10-C8DE79B91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BC71A9EC-5AE4-CE48-5DD2-C1EC470ECAC8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Calibration module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BF868-BB58-9187-024E-FA7C30352C74}"/>
              </a:ext>
            </a:extLst>
          </p:cNvPr>
          <p:cNvSpPr txBox="1"/>
          <p:nvPr/>
        </p:nvSpPr>
        <p:spPr>
          <a:xfrm>
            <a:off x="0" y="342900"/>
            <a:ext cx="915846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Overview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 establishes the geometric relationship between multiple cameras </a:t>
            </a:r>
          </a:p>
          <a:p>
            <a:pPr marL="548640" lvl="1" indent="-27432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calibration bar equipped with fixed-distance red and green lights</a:t>
            </a:r>
          </a:p>
          <a:p>
            <a:pPr marL="274320" indent="-274320"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Tips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drone is used to carry the bar; depending on the application, manual handling may be an option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the bar throughout the full sampling volume to ensure accurate calibration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the bar horizontal and ensure the lights face downward during calibration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55F83A-564B-B294-524D-AE3BE787C344}"/>
              </a:ext>
            </a:extLst>
          </p:cNvPr>
          <p:cNvGrpSpPr/>
          <p:nvPr/>
        </p:nvGrpSpPr>
        <p:grpSpPr>
          <a:xfrm>
            <a:off x="430840" y="2206930"/>
            <a:ext cx="8179760" cy="2650820"/>
            <a:chOff x="761858" y="1968632"/>
            <a:chExt cx="8762111" cy="28395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14BA2A-F899-7E6F-048F-37B7DD9D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0082" b="29900"/>
            <a:stretch>
              <a:fillRect/>
            </a:stretch>
          </p:blipFill>
          <p:spPr>
            <a:xfrm>
              <a:off x="761858" y="2159806"/>
              <a:ext cx="2476985" cy="11145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29F870-D930-0EF6-EFAF-786E0274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151" b="18920"/>
            <a:stretch>
              <a:fillRect/>
            </a:stretch>
          </p:blipFill>
          <p:spPr>
            <a:xfrm>
              <a:off x="761860" y="3426736"/>
              <a:ext cx="2476984" cy="13738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5EF5C4-456F-9CD7-5653-ACE466CD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6984" y="1968632"/>
              <a:ext cx="2476985" cy="28319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BDC41F-2D63-BB08-1692-CD8A7A1A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36667" b="6666"/>
            <a:stretch>
              <a:fillRect/>
            </a:stretch>
          </p:blipFill>
          <p:spPr>
            <a:xfrm>
              <a:off x="3973469" y="2166356"/>
              <a:ext cx="2622393" cy="264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292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199A186A-1F61-D55E-6B8E-8DF84435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9A71C7D2-DBAE-6F39-4A92-24E8B5091F43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96225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E9971C6-E00D-BF44-6597-5EE5154A2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0F13FEA2-A1BF-A584-0779-E64AF6D5CC37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Software Overview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5EF151D-6ECD-F77F-2CC9-B1E358304DEF}"/>
              </a:ext>
            </a:extLst>
          </p:cNvPr>
          <p:cNvSpPr txBox="1"/>
          <p:nvPr/>
        </p:nvSpPr>
        <p:spPr>
          <a:xfrm>
            <a:off x="2895600" y="3846565"/>
            <a:ext cx="114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images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FC1776-C6E2-C800-65CA-B653FBC5E740}"/>
              </a:ext>
            </a:extLst>
          </p:cNvPr>
          <p:cNvSpPr txBox="1"/>
          <p:nvPr/>
        </p:nvSpPr>
        <p:spPr>
          <a:xfrm>
            <a:off x="5519030" y="721433"/>
            <a:ext cx="100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C7F8B5-EB06-EA5F-E048-A60E52390161}"/>
              </a:ext>
            </a:extLst>
          </p:cNvPr>
          <p:cNvGrpSpPr/>
          <p:nvPr/>
        </p:nvGrpSpPr>
        <p:grpSpPr>
          <a:xfrm>
            <a:off x="465110" y="432532"/>
            <a:ext cx="1987222" cy="2087256"/>
            <a:chOff x="84110" y="515020"/>
            <a:chExt cx="1987222" cy="2087256"/>
          </a:xfrm>
        </p:grpSpPr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20BA9CB1-CB5B-D766-197F-9046120ABA6F}"/>
                </a:ext>
              </a:extLst>
            </p:cNvPr>
            <p:cNvSpPr/>
            <p:nvPr/>
          </p:nvSpPr>
          <p:spPr>
            <a:xfrm>
              <a:off x="93978" y="515021"/>
              <a:ext cx="1977354" cy="2087255"/>
            </a:xfrm>
            <a:prstGeom prst="roundRect">
              <a:avLst/>
            </a:prstGeom>
            <a:solidFill>
              <a:schemeClr val="accent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6" name="Google Shape;165;p6">
              <a:extLst>
                <a:ext uri="{FF2B5EF4-FFF2-40B4-BE49-F238E27FC236}">
                  <a16:creationId xmlns:a16="http://schemas.microsoft.com/office/drawing/2014/main" id="{46B74362-A4F5-988C-CB79-77A4F6B4E417}"/>
                </a:ext>
              </a:extLst>
            </p:cNvPr>
            <p:cNvSpPr/>
            <p:nvPr/>
          </p:nvSpPr>
          <p:spPr>
            <a:xfrm>
              <a:off x="166421" y="846971"/>
              <a:ext cx="1847996" cy="82211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I: 3D PTV system setup parameter calculator</a:t>
              </a:r>
              <a:endParaRPr sz="1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8D73016-B11A-C39D-EE29-6EA8546D9917}"/>
                </a:ext>
              </a:extLst>
            </p:cNvPr>
            <p:cNvSpPr txBox="1"/>
            <p:nvPr/>
          </p:nvSpPr>
          <p:spPr>
            <a:xfrm>
              <a:off x="773274" y="515020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9D4D79-FE2E-76FE-F39C-191A1367E387}"/>
                </a:ext>
              </a:extLst>
            </p:cNvPr>
            <p:cNvSpPr txBox="1"/>
            <p:nvPr/>
          </p:nvSpPr>
          <p:spPr>
            <a:xfrm>
              <a:off x="84110" y="1658020"/>
              <a:ext cx="19839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input: sampling volume dimension and height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A71BE3-5A0C-D03F-B4FA-FCCA781EC5E6}"/>
              </a:ext>
            </a:extLst>
          </p:cNvPr>
          <p:cNvGrpSpPr/>
          <p:nvPr/>
        </p:nvGrpSpPr>
        <p:grpSpPr>
          <a:xfrm>
            <a:off x="479912" y="3086765"/>
            <a:ext cx="1990170" cy="1666026"/>
            <a:chOff x="93978" y="511719"/>
            <a:chExt cx="1990170" cy="1666026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882817D-858E-4713-663E-2000F2BCF318}"/>
                </a:ext>
              </a:extLst>
            </p:cNvPr>
            <p:cNvSpPr/>
            <p:nvPr/>
          </p:nvSpPr>
          <p:spPr>
            <a:xfrm>
              <a:off x="93978" y="515021"/>
              <a:ext cx="1977354" cy="166272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B204F0B-39D0-6056-016D-DE6F055FCD19}"/>
                </a:ext>
              </a:extLst>
            </p:cNvPr>
            <p:cNvSpPr/>
            <p:nvPr/>
          </p:nvSpPr>
          <p:spPr>
            <a:xfrm>
              <a:off x="166421" y="846971"/>
              <a:ext cx="1847996" cy="524403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II: 3D PTV camera setup control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2155BE-8E2F-A696-4D11-AE8D67A87CE7}"/>
                </a:ext>
              </a:extLst>
            </p:cNvPr>
            <p:cNvSpPr txBox="1"/>
            <p:nvPr/>
          </p:nvSpPr>
          <p:spPr>
            <a:xfrm>
              <a:off x="429146" y="511719"/>
              <a:ext cx="12971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Deployment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452E1B-CCEE-4883-95F2-ED5848F10B25}"/>
                </a:ext>
              </a:extLst>
            </p:cNvPr>
            <p:cNvSpPr txBox="1"/>
            <p:nvPr/>
          </p:nvSpPr>
          <p:spPr>
            <a:xfrm>
              <a:off x="100184" y="1341753"/>
              <a:ext cx="19839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acquisition: calibration image and particle image</a:t>
              </a:r>
            </a:p>
          </p:txBody>
        </p:sp>
      </p:grpSp>
      <p:sp>
        <p:nvSpPr>
          <p:cNvPr id="28" name="Down Arrow 27">
            <a:extLst>
              <a:ext uri="{FF2B5EF4-FFF2-40B4-BE49-F238E27FC236}">
                <a16:creationId xmlns:a16="http://schemas.microsoft.com/office/drawing/2014/main" id="{0C98955F-78A3-8290-052B-057A51FC0E59}"/>
              </a:ext>
            </a:extLst>
          </p:cNvPr>
          <p:cNvSpPr/>
          <p:nvPr/>
        </p:nvSpPr>
        <p:spPr>
          <a:xfrm>
            <a:off x="1273568" y="2519788"/>
            <a:ext cx="345225" cy="56697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44614A2-CC5F-5D1E-48EF-610073DDE5E8}"/>
              </a:ext>
            </a:extLst>
          </p:cNvPr>
          <p:cNvSpPr txBox="1"/>
          <p:nvPr/>
        </p:nvSpPr>
        <p:spPr>
          <a:xfrm>
            <a:off x="496850" y="2566132"/>
            <a:ext cx="77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settings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71480B-15B8-A0AF-7298-52E86FF01C74}"/>
              </a:ext>
            </a:extLst>
          </p:cNvPr>
          <p:cNvGrpSpPr/>
          <p:nvPr/>
        </p:nvGrpSpPr>
        <p:grpSpPr>
          <a:xfrm>
            <a:off x="3346148" y="436756"/>
            <a:ext cx="2161534" cy="3104043"/>
            <a:chOff x="2832627" y="361950"/>
            <a:chExt cx="2161534" cy="3104043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D9652EFE-75E1-31C1-957B-A209633AEA82}"/>
                </a:ext>
              </a:extLst>
            </p:cNvPr>
            <p:cNvSpPr/>
            <p:nvPr/>
          </p:nvSpPr>
          <p:spPr>
            <a:xfrm>
              <a:off x="2832627" y="361951"/>
              <a:ext cx="2161534" cy="3104042"/>
            </a:xfrm>
            <a:prstGeom prst="roundRect">
              <a:avLst/>
            </a:prstGeom>
            <a:solidFill>
              <a:srgbClr val="FFBF00">
                <a:alpha val="5003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Google Shape;165;p6">
              <a:extLst>
                <a:ext uri="{FF2B5EF4-FFF2-40B4-BE49-F238E27FC236}">
                  <a16:creationId xmlns:a16="http://schemas.microsoft.com/office/drawing/2014/main" id="{9D310E41-5303-DD64-3266-877AB47DE545}"/>
                </a:ext>
              </a:extLst>
            </p:cNvPr>
            <p:cNvSpPr/>
            <p:nvPr/>
          </p:nvSpPr>
          <p:spPr>
            <a:xfrm>
              <a:off x="2879021" y="2016765"/>
              <a:ext cx="2070706" cy="822112"/>
            </a:xfrm>
            <a:prstGeom prst="roundRect">
              <a:avLst>
                <a:gd name="adj" fmla="val 16667"/>
              </a:avLst>
            </a:prstGeom>
            <a:solidFill>
              <a:srgbClr val="EB7C3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6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IV: Calibration (</a:t>
              </a:r>
              <a:r>
                <a:rPr lang="en-US" sz="1600" i="1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easyWand5</a:t>
              </a:r>
              <a:r>
                <a:rPr lang="en-US" sz="16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)</a:t>
              </a:r>
              <a:endParaRPr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CE4907-C410-4954-0551-82A3B1D8FEA9}"/>
                </a:ext>
              </a:extLst>
            </p:cNvPr>
            <p:cNvCxnSpPr>
              <a:cxnSpLocks/>
              <a:stCxn id="80" idx="2"/>
              <a:endCxn id="5" idx="0"/>
            </p:cNvCxnSpPr>
            <p:nvPr/>
          </p:nvCxnSpPr>
          <p:spPr>
            <a:xfrm flipH="1">
              <a:off x="3914374" y="1519348"/>
              <a:ext cx="4694" cy="497417"/>
            </a:xfrm>
            <a:prstGeom prst="straightConnector1">
              <a:avLst/>
            </a:prstGeom>
            <a:ln w="25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Google Shape;165;p6">
              <a:extLst>
                <a:ext uri="{FF2B5EF4-FFF2-40B4-BE49-F238E27FC236}">
                  <a16:creationId xmlns:a16="http://schemas.microsoft.com/office/drawing/2014/main" id="{D3A09908-69B3-0B4B-DDEA-69D1C1AD4F1E}"/>
                </a:ext>
              </a:extLst>
            </p:cNvPr>
            <p:cNvSpPr/>
            <p:nvPr/>
          </p:nvSpPr>
          <p:spPr>
            <a:xfrm>
              <a:off x="2883715" y="697236"/>
              <a:ext cx="2070706" cy="822112"/>
            </a:xfrm>
            <a:prstGeom prst="roundRect">
              <a:avLst>
                <a:gd name="adj" fmla="val 16667"/>
              </a:avLst>
            </a:prstGeom>
            <a:solidFill>
              <a:srgbClr val="EB7C3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algn="ctr"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6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III: Calibration</a:t>
              </a:r>
            </a:p>
            <a:p>
              <a:pPr algn="ctr"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6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image pre-processing</a:t>
              </a:r>
              <a:endParaRPr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49D0800-FF89-1DD8-0882-63C28A620BFB}"/>
                </a:ext>
              </a:extLst>
            </p:cNvPr>
            <p:cNvSpPr txBox="1"/>
            <p:nvPr/>
          </p:nvSpPr>
          <p:spPr>
            <a:xfrm>
              <a:off x="3410745" y="361950"/>
              <a:ext cx="12522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Calibration 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1363C40-C004-19B5-BF8F-2CB91D618670}"/>
                </a:ext>
              </a:extLst>
            </p:cNvPr>
            <p:cNvSpPr txBox="1"/>
            <p:nvPr/>
          </p:nvSpPr>
          <p:spPr>
            <a:xfrm>
              <a:off x="3048000" y="1537224"/>
              <a:ext cx="867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Marker extraction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6668B7F-2F2C-CE5B-92A5-4BCC777B5AB7}"/>
                </a:ext>
              </a:extLst>
            </p:cNvPr>
            <p:cNvSpPr txBox="1"/>
            <p:nvPr/>
          </p:nvSpPr>
          <p:spPr>
            <a:xfrm>
              <a:off x="2929677" y="2865829"/>
              <a:ext cx="1983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3D calibration matrix generation</a:t>
              </a:r>
            </a:p>
          </p:txBody>
        </p:sp>
      </p:grpSp>
      <p:sp>
        <p:nvSpPr>
          <p:cNvPr id="52" name="Bent Arrow 51">
            <a:extLst>
              <a:ext uri="{FF2B5EF4-FFF2-40B4-BE49-F238E27FC236}">
                <a16:creationId xmlns:a16="http://schemas.microsoft.com/office/drawing/2014/main" id="{57CD959C-5613-4FF4-AE23-5DC41C05064B}"/>
              </a:ext>
            </a:extLst>
          </p:cNvPr>
          <p:cNvSpPr/>
          <p:nvPr/>
        </p:nvSpPr>
        <p:spPr>
          <a:xfrm rot="16200000" flipV="1">
            <a:off x="3173165" y="2834583"/>
            <a:ext cx="713348" cy="2161532"/>
          </a:xfrm>
          <a:prstGeom prst="ben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024B1A8-B4D0-D64C-9926-CAE2B54C3A91}"/>
              </a:ext>
            </a:extLst>
          </p:cNvPr>
          <p:cNvGrpSpPr/>
          <p:nvPr/>
        </p:nvGrpSpPr>
        <p:grpSpPr>
          <a:xfrm>
            <a:off x="6620430" y="419765"/>
            <a:ext cx="1990170" cy="1666026"/>
            <a:chOff x="93978" y="511719"/>
            <a:chExt cx="1990170" cy="1666026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9F9D92DD-CCC3-83D0-A4A8-91D503C6A31B}"/>
                </a:ext>
              </a:extLst>
            </p:cNvPr>
            <p:cNvSpPr/>
            <p:nvPr/>
          </p:nvSpPr>
          <p:spPr>
            <a:xfrm>
              <a:off x="93978" y="515021"/>
              <a:ext cx="1977354" cy="1662724"/>
            </a:xfrm>
            <a:prstGeom prst="round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56" name="Google Shape;165;p6">
              <a:extLst>
                <a:ext uri="{FF2B5EF4-FFF2-40B4-BE49-F238E27FC236}">
                  <a16:creationId xmlns:a16="http://schemas.microsoft.com/office/drawing/2014/main" id="{A0D70360-6618-54D7-43D8-47B40F6A8A50}"/>
                </a:ext>
              </a:extLst>
            </p:cNvPr>
            <p:cNvSpPr/>
            <p:nvPr/>
          </p:nvSpPr>
          <p:spPr>
            <a:xfrm>
              <a:off x="166421" y="846971"/>
              <a:ext cx="1847996" cy="524403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V: 3D PTV tracking (</a:t>
              </a:r>
              <a:r>
                <a:rPr lang="en-US" sz="1400" kern="0" dirty="0" err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OpenLPT</a:t>
              </a: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BD66815-7CA4-F4F8-57FE-FD2960DF7FC1}"/>
                </a:ext>
              </a:extLst>
            </p:cNvPr>
            <p:cNvSpPr txBox="1"/>
            <p:nvPr/>
          </p:nvSpPr>
          <p:spPr>
            <a:xfrm>
              <a:off x="245313" y="511719"/>
              <a:ext cx="16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PTV processing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F4683E0-2AFE-1417-CF98-A6E9509EC837}"/>
                </a:ext>
              </a:extLst>
            </p:cNvPr>
            <p:cNvSpPr txBox="1"/>
            <p:nvPr/>
          </p:nvSpPr>
          <p:spPr>
            <a:xfrm>
              <a:off x="100184" y="1341753"/>
              <a:ext cx="19839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Acquire particle trajectories via “shake-the-box” method</a:t>
              </a:r>
            </a:p>
          </p:txBody>
        </p:sp>
      </p:grpSp>
      <p:sp>
        <p:nvSpPr>
          <p:cNvPr id="59" name="Down Arrow 58">
            <a:extLst>
              <a:ext uri="{FF2B5EF4-FFF2-40B4-BE49-F238E27FC236}">
                <a16:creationId xmlns:a16="http://schemas.microsoft.com/office/drawing/2014/main" id="{3990C4F5-A53C-7004-1616-C7E837E193D0}"/>
              </a:ext>
            </a:extLst>
          </p:cNvPr>
          <p:cNvSpPr/>
          <p:nvPr/>
        </p:nvSpPr>
        <p:spPr>
          <a:xfrm rot="16200000">
            <a:off x="5894315" y="684250"/>
            <a:ext cx="345225" cy="110700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F0F0A-E096-350C-21D4-9475973B956E}"/>
              </a:ext>
            </a:extLst>
          </p:cNvPr>
          <p:cNvGrpSpPr/>
          <p:nvPr/>
        </p:nvGrpSpPr>
        <p:grpSpPr>
          <a:xfrm>
            <a:off x="6620430" y="2781965"/>
            <a:ext cx="1990170" cy="1999585"/>
            <a:chOff x="93978" y="511719"/>
            <a:chExt cx="1990170" cy="1999585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BA9F0E0-6E5E-5428-14DD-9EC0AD43C548}"/>
                </a:ext>
              </a:extLst>
            </p:cNvPr>
            <p:cNvSpPr/>
            <p:nvPr/>
          </p:nvSpPr>
          <p:spPr>
            <a:xfrm>
              <a:off x="93978" y="515021"/>
              <a:ext cx="1977354" cy="1894690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63" name="Google Shape;165;p6">
              <a:extLst>
                <a:ext uri="{FF2B5EF4-FFF2-40B4-BE49-F238E27FC236}">
                  <a16:creationId xmlns:a16="http://schemas.microsoft.com/office/drawing/2014/main" id="{6D78492B-0BC2-25A5-B515-9D1AA3AB6FDE}"/>
                </a:ext>
              </a:extLst>
            </p:cNvPr>
            <p:cNvSpPr/>
            <p:nvPr/>
          </p:nvSpPr>
          <p:spPr>
            <a:xfrm>
              <a:off x="166421" y="846971"/>
              <a:ext cx="1847996" cy="52440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032" tIns="45503" rIns="91032" bIns="45503" anchor="ctr" anchorCtr="0">
              <a:noAutofit/>
            </a:bodyPr>
            <a:lstStyle/>
            <a:p>
              <a:pPr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Georgia"/>
                </a:rPr>
                <a:t>Step VI: 3D trajectory visualization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93F1A9-01D6-0327-AEEB-6063D4DCE8FF}"/>
                </a:ext>
              </a:extLst>
            </p:cNvPr>
            <p:cNvSpPr txBox="1"/>
            <p:nvPr/>
          </p:nvSpPr>
          <p:spPr>
            <a:xfrm>
              <a:off x="279525" y="511719"/>
              <a:ext cx="1596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Post Processing 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D63ED24-3AB4-B1FF-3200-1A48EC809A2E}"/>
                </a:ext>
              </a:extLst>
            </p:cNvPr>
            <p:cNvSpPr txBox="1"/>
            <p:nvPr/>
          </p:nvSpPr>
          <p:spPr>
            <a:xfrm>
              <a:off x="100184" y="1341753"/>
              <a:ext cx="198396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Code for trajectory 3D visualization, users can perform further analysis independently</a:t>
              </a:r>
            </a:p>
            <a:p>
              <a:endPara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Down Arrow 65">
            <a:extLst>
              <a:ext uri="{FF2B5EF4-FFF2-40B4-BE49-F238E27FC236}">
                <a16:creationId xmlns:a16="http://schemas.microsoft.com/office/drawing/2014/main" id="{A458B1DF-0CF3-B61C-F40B-9711BFDADDF0}"/>
              </a:ext>
            </a:extLst>
          </p:cNvPr>
          <p:cNvSpPr/>
          <p:nvPr/>
        </p:nvSpPr>
        <p:spPr>
          <a:xfrm>
            <a:off x="7431560" y="2096797"/>
            <a:ext cx="345225" cy="68516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A4D7DF-61BA-AA2A-874E-A692ADE3AB77}"/>
              </a:ext>
            </a:extLst>
          </p:cNvPr>
          <p:cNvSpPr txBox="1"/>
          <p:nvPr/>
        </p:nvSpPr>
        <p:spPr>
          <a:xfrm>
            <a:off x="6599766" y="2228421"/>
            <a:ext cx="1004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record</a:t>
            </a:r>
          </a:p>
        </p:txBody>
      </p:sp>
    </p:spTree>
    <p:extLst>
      <p:ext uri="{BB962C8B-B14F-4D97-AF65-F5344CB8AC3E}">
        <p14:creationId xmlns:p14="http://schemas.microsoft.com/office/powerpoint/2010/main" val="487946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531837-7D4F-7913-F66A-963744B2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52B773B1-D044-A786-D6CD-543A99BF736A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pt-BR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I: 3D PTV system setup parameter calculator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228;p12">
            <a:extLst>
              <a:ext uri="{FF2B5EF4-FFF2-40B4-BE49-F238E27FC236}">
                <a16:creationId xmlns:a16="http://schemas.microsoft.com/office/drawing/2014/main" id="{C65344C5-40BE-7379-A454-80ABE8E8C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40369"/>
            <a:ext cx="9143999" cy="2009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 code for determining camera location and orientation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</a:t>
            </a:r>
          </a:p>
          <a:p>
            <a:pPr marL="822960" lvl="2" indent="-27432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volume dimensions and location (center height to the ground)</a:t>
            </a:r>
          </a:p>
          <a:p>
            <a:pPr marL="822960" lvl="2" indent="-27432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Radius of cameras </a:t>
            </a:r>
          </a:p>
          <a:p>
            <a:pPr marL="822960" lvl="2" indent="-274320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parameters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Spherical working distance derived from sampling volume dimension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position and orientation (yaw and pitch) calculated based on above inputs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6167CA-BCF7-F869-1E80-21D5C384044E}"/>
              </a:ext>
            </a:extLst>
          </p:cNvPr>
          <p:cNvGrpSpPr/>
          <p:nvPr/>
        </p:nvGrpSpPr>
        <p:grpSpPr>
          <a:xfrm>
            <a:off x="114894" y="2571750"/>
            <a:ext cx="2300472" cy="2258220"/>
            <a:chOff x="256444" y="2574682"/>
            <a:chExt cx="2136167" cy="2258220"/>
          </a:xfrm>
        </p:grpSpPr>
        <p:pic>
          <p:nvPicPr>
            <p:cNvPr id="15" name="Google Shape;442;p30">
              <a:extLst>
                <a:ext uri="{FF2B5EF4-FFF2-40B4-BE49-F238E27FC236}">
                  <a16:creationId xmlns:a16="http://schemas.microsoft.com/office/drawing/2014/main" id="{B2D312C0-7B03-6E3E-BB02-6274CE2C201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5379" t="15458" r="7358" b="76028"/>
            <a:stretch/>
          </p:blipFill>
          <p:spPr>
            <a:xfrm>
              <a:off x="602960" y="2574682"/>
              <a:ext cx="1021011" cy="275936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57" name="Google Shape;442;p30">
              <a:extLst>
                <a:ext uri="{FF2B5EF4-FFF2-40B4-BE49-F238E27FC236}">
                  <a16:creationId xmlns:a16="http://schemas.microsoft.com/office/drawing/2014/main" id="{B9D4A56B-99C2-BD0E-11AD-9A141A4CA2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687" t="14346" r="36273" b="21952"/>
            <a:stretch/>
          </p:blipFill>
          <p:spPr>
            <a:xfrm>
              <a:off x="256444" y="2768325"/>
              <a:ext cx="2136167" cy="206457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74857D5-C7B4-5E81-209C-B51CAF5D847B}"/>
              </a:ext>
            </a:extLst>
          </p:cNvPr>
          <p:cNvSpPr txBox="1"/>
          <p:nvPr/>
        </p:nvSpPr>
        <p:spPr>
          <a:xfrm>
            <a:off x="368142" y="2270759"/>
            <a:ext cx="1933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Planed camera locations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92E58F-1D35-2D46-FF37-9F8604BB8DC1}"/>
              </a:ext>
            </a:extLst>
          </p:cNvPr>
          <p:cNvGrpSpPr/>
          <p:nvPr/>
        </p:nvGrpSpPr>
        <p:grpSpPr>
          <a:xfrm>
            <a:off x="5847916" y="2114550"/>
            <a:ext cx="3143683" cy="2715419"/>
            <a:chOff x="5847916" y="2114550"/>
            <a:chExt cx="3143683" cy="271541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868873C-1A2D-1F21-3478-78DC1832A004}"/>
                </a:ext>
              </a:extLst>
            </p:cNvPr>
            <p:cNvSpPr/>
            <p:nvPr/>
          </p:nvSpPr>
          <p:spPr>
            <a:xfrm>
              <a:off x="5847916" y="2114550"/>
              <a:ext cx="3143683" cy="271541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AF4E1A0-F63A-F86B-9CF6-7604113C90DD}"/>
                </a:ext>
              </a:extLst>
            </p:cNvPr>
            <p:cNvGrpSpPr/>
            <p:nvPr/>
          </p:nvGrpSpPr>
          <p:grpSpPr>
            <a:xfrm>
              <a:off x="5933993" y="2190750"/>
              <a:ext cx="2860271" cy="2590800"/>
              <a:chOff x="5978931" y="2021247"/>
              <a:chExt cx="2860271" cy="25908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E351AF-DA02-A8FB-4CE3-F12CF2B79431}"/>
                  </a:ext>
                </a:extLst>
              </p:cNvPr>
              <p:cNvGrpSpPr/>
              <p:nvPr/>
            </p:nvGrpSpPr>
            <p:grpSpPr>
              <a:xfrm>
                <a:off x="5978931" y="2021247"/>
                <a:ext cx="2860271" cy="2590800"/>
                <a:chOff x="5322057" y="1852643"/>
                <a:chExt cx="3047764" cy="2760630"/>
              </a:xfrm>
            </p:grpSpPr>
            <p:cxnSp>
              <p:nvCxnSpPr>
                <p:cNvPr id="36" name="Google Shape;448;p31">
                  <a:extLst>
                    <a:ext uri="{FF2B5EF4-FFF2-40B4-BE49-F238E27FC236}">
                      <a16:creationId xmlns:a16="http://schemas.microsoft.com/office/drawing/2014/main" id="{AE2C6A5E-2A59-73FD-BA9E-DFF14A1CC7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723285" y="4252641"/>
                  <a:ext cx="2646536" cy="8371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4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43" name="Google Shape;449;p31">
                  <a:extLst>
                    <a:ext uri="{FF2B5EF4-FFF2-40B4-BE49-F238E27FC236}">
                      <a16:creationId xmlns:a16="http://schemas.microsoft.com/office/drawing/2014/main" id="{02BCDDC1-E66D-DCCB-1963-658BEB8B2795}"/>
                    </a:ext>
                  </a:extLst>
                </p:cNvPr>
                <p:cNvSpPr/>
                <p:nvPr/>
              </p:nvSpPr>
              <p:spPr>
                <a:xfrm>
                  <a:off x="6808252" y="2113934"/>
                  <a:ext cx="1442155" cy="1383905"/>
                </a:xfrm>
                <a:prstGeom prst="ellipse">
                  <a:avLst/>
                </a:prstGeom>
                <a:solidFill>
                  <a:srgbClr val="6A171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Times New Roman" panose="02020603050405020304" pitchFamily="18" charset="0"/>
                    <a:ea typeface="Georgia"/>
                    <a:cs typeface="Times New Roman" panose="02020603050405020304" pitchFamily="18" charset="0"/>
                    <a:sym typeface="Georgia"/>
                  </a:endParaRPr>
                </a:p>
              </p:txBody>
            </p:sp>
            <p:sp>
              <p:nvSpPr>
                <p:cNvPr id="44" name="Google Shape;450;p31">
                  <a:extLst>
                    <a:ext uri="{FF2B5EF4-FFF2-40B4-BE49-F238E27FC236}">
                      <a16:creationId xmlns:a16="http://schemas.microsoft.com/office/drawing/2014/main" id="{AD455EB1-C3FD-5618-ED92-C5D0783FBB9C}"/>
                    </a:ext>
                  </a:extLst>
                </p:cNvPr>
                <p:cNvSpPr/>
                <p:nvPr/>
              </p:nvSpPr>
              <p:spPr>
                <a:xfrm rot="19378564">
                  <a:off x="5494685" y="4045345"/>
                  <a:ext cx="457200" cy="366963"/>
                </a:xfrm>
                <a:prstGeom prst="rect">
                  <a:avLst/>
                </a:prstGeom>
                <a:solidFill>
                  <a:srgbClr val="3F3F3F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Times New Roman" panose="02020603050405020304" pitchFamily="18" charset="0"/>
                    <a:ea typeface="Georgia"/>
                    <a:cs typeface="Times New Roman" panose="02020603050405020304" pitchFamily="18" charset="0"/>
                    <a:sym typeface="Georgia"/>
                  </a:endParaRPr>
                </a:p>
              </p:txBody>
            </p:sp>
            <p:sp>
              <p:nvSpPr>
                <p:cNvPr id="45" name="Google Shape;452;p31">
                  <a:extLst>
                    <a:ext uri="{FF2B5EF4-FFF2-40B4-BE49-F238E27FC236}">
                      <a16:creationId xmlns:a16="http://schemas.microsoft.com/office/drawing/2014/main" id="{1827B428-6FA1-A38F-2BA0-1283877E1DA4}"/>
                    </a:ext>
                  </a:extLst>
                </p:cNvPr>
                <p:cNvSpPr/>
                <p:nvPr/>
              </p:nvSpPr>
              <p:spPr>
                <a:xfrm rot="13978564">
                  <a:off x="5802705" y="3932666"/>
                  <a:ext cx="366963" cy="216567"/>
                </a:xfrm>
                <a:prstGeom prst="triangle">
                  <a:avLst>
                    <a:gd name="adj" fmla="val 56197"/>
                  </a:avLst>
                </a:prstGeom>
                <a:solidFill>
                  <a:srgbClr val="3F3F3F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lt1"/>
                    </a:solidFill>
                    <a:latin typeface="Times New Roman" panose="02020603050405020304" pitchFamily="18" charset="0"/>
                    <a:ea typeface="Georgia"/>
                    <a:cs typeface="Times New Roman" panose="02020603050405020304" pitchFamily="18" charset="0"/>
                    <a:sym typeface="Georgia"/>
                  </a:endParaRPr>
                </a:p>
              </p:txBody>
            </p:sp>
            <p:sp>
              <p:nvSpPr>
                <p:cNvPr id="46" name="Google Shape;456;p31">
                  <a:extLst>
                    <a:ext uri="{FF2B5EF4-FFF2-40B4-BE49-F238E27FC236}">
                      <a16:creationId xmlns:a16="http://schemas.microsoft.com/office/drawing/2014/main" id="{D0C9EAAF-2CE7-CF80-7A64-AB9AB7D42B1C}"/>
                    </a:ext>
                  </a:extLst>
                </p:cNvPr>
                <p:cNvSpPr/>
                <p:nvPr/>
              </p:nvSpPr>
              <p:spPr>
                <a:xfrm>
                  <a:off x="7070347" y="2327504"/>
                  <a:ext cx="917965" cy="956763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Times New Roman" panose="02020603050405020304" pitchFamily="18" charset="0"/>
                      <a:ea typeface="Georgia"/>
                      <a:cs typeface="Times New Roman" panose="02020603050405020304" pitchFamily="18" charset="0"/>
                      <a:sym typeface="Georgia"/>
                    </a:rPr>
                    <a:t>Sampling volume</a:t>
                  </a:r>
                  <a:endParaRPr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7" name="Google Shape;457;p31">
                  <a:extLst>
                    <a:ext uri="{FF2B5EF4-FFF2-40B4-BE49-F238E27FC236}">
                      <a16:creationId xmlns:a16="http://schemas.microsoft.com/office/drawing/2014/main" id="{E0CCFB30-C2BD-AAB7-DFA7-16024DC6FAE0}"/>
                    </a:ext>
                  </a:extLst>
                </p:cNvPr>
                <p:cNvCxnSpPr>
                  <a:cxnSpLocks/>
                  <a:stCxn id="44" idx="3"/>
                </p:cNvCxnSpPr>
                <p:nvPr/>
              </p:nvCxnSpPr>
              <p:spPr>
                <a:xfrm rot="10800000" flipH="1">
                  <a:off x="5905796" y="3280275"/>
                  <a:ext cx="1069200" cy="81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48" name="Google Shape;458;p31">
                  <a:extLst>
                    <a:ext uri="{FF2B5EF4-FFF2-40B4-BE49-F238E27FC236}">
                      <a16:creationId xmlns:a16="http://schemas.microsoft.com/office/drawing/2014/main" id="{2D29D235-EB2F-0C23-A982-09BC59A75C24}"/>
                    </a:ext>
                  </a:extLst>
                </p:cNvPr>
                <p:cNvCxnSpPr>
                  <a:cxnSpLocks/>
                  <a:endCxn id="45" idx="0"/>
                </p:cNvCxnSpPr>
                <p:nvPr/>
              </p:nvCxnSpPr>
              <p:spPr>
                <a:xfrm flipH="1">
                  <a:off x="5886042" y="2648693"/>
                  <a:ext cx="1022269" cy="143930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A171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9" name="Google Shape;459;p31">
                  <a:extLst>
                    <a:ext uri="{FF2B5EF4-FFF2-40B4-BE49-F238E27FC236}">
                      <a16:creationId xmlns:a16="http://schemas.microsoft.com/office/drawing/2014/main" id="{96626E6E-1D1F-8F2A-07DB-E19B1E47EEF2}"/>
                    </a:ext>
                  </a:extLst>
                </p:cNvPr>
                <p:cNvCxnSpPr>
                  <a:cxnSpLocks/>
                  <a:stCxn id="45" idx="0"/>
                </p:cNvCxnSpPr>
                <p:nvPr/>
              </p:nvCxnSpPr>
              <p:spPr>
                <a:xfrm flipV="1">
                  <a:off x="5886042" y="3413571"/>
                  <a:ext cx="1915414" cy="674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A171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0" name="Google Shape;460;p31">
                  <a:extLst>
                    <a:ext uri="{FF2B5EF4-FFF2-40B4-BE49-F238E27FC236}">
                      <a16:creationId xmlns:a16="http://schemas.microsoft.com/office/drawing/2014/main" id="{449F5544-5352-FB7C-E252-9EA2CEA2E357}"/>
                    </a:ext>
                  </a:extLst>
                </p:cNvPr>
                <p:cNvCxnSpPr>
                  <a:cxnSpLocks/>
                  <a:stCxn id="44" idx="3"/>
                </p:cNvCxnSpPr>
                <p:nvPr/>
              </p:nvCxnSpPr>
              <p:spPr>
                <a:xfrm>
                  <a:off x="5905796" y="4091176"/>
                  <a:ext cx="393870" cy="52209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51" name="Google Shape;461;p31">
                  <a:extLst>
                    <a:ext uri="{FF2B5EF4-FFF2-40B4-BE49-F238E27FC236}">
                      <a16:creationId xmlns:a16="http://schemas.microsoft.com/office/drawing/2014/main" id="{08B1E107-39DE-6D2B-1E81-88E3F9668A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8626" y="2805885"/>
                  <a:ext cx="0" cy="1451005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accent4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" name="Google Shape;464;p31">
                  <a:extLst>
                    <a:ext uri="{FF2B5EF4-FFF2-40B4-BE49-F238E27FC236}">
                      <a16:creationId xmlns:a16="http://schemas.microsoft.com/office/drawing/2014/main" id="{4414000D-A43C-CD10-9A80-B1B1FD8BDF57}"/>
                    </a:ext>
                  </a:extLst>
                </p:cNvPr>
                <p:cNvCxnSpPr>
                  <a:cxnSpLocks/>
                  <a:stCxn id="55" idx="2"/>
                </p:cNvCxnSpPr>
                <p:nvPr/>
              </p:nvCxnSpPr>
              <p:spPr>
                <a:xfrm>
                  <a:off x="6220321" y="2344527"/>
                  <a:ext cx="520341" cy="20811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A1717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sp>
              <p:nvSpPr>
                <p:cNvPr id="55" name="Google Shape;465;p31">
                  <a:extLst>
                    <a:ext uri="{FF2B5EF4-FFF2-40B4-BE49-F238E27FC236}">
                      <a16:creationId xmlns:a16="http://schemas.microsoft.com/office/drawing/2014/main" id="{9BFA628A-1220-EC33-E2C3-B98C7C2472E0}"/>
                    </a:ext>
                  </a:extLst>
                </p:cNvPr>
                <p:cNvSpPr txBox="1"/>
                <p:nvPr/>
              </p:nvSpPr>
              <p:spPr>
                <a:xfrm>
                  <a:off x="5322057" y="1852643"/>
                  <a:ext cx="1796526" cy="4918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Georgia"/>
                      <a:cs typeface="Times New Roman" panose="02020603050405020304" pitchFamily="18" charset="0"/>
                      <a:sym typeface="Georgia"/>
                    </a:rPr>
                    <a:t>Spherical working distance approximation</a:t>
                  </a:r>
                  <a:endParaRPr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Google Shape;466;p31">
                  <a:extLst>
                    <a:ext uri="{FF2B5EF4-FFF2-40B4-BE49-F238E27FC236}">
                      <a16:creationId xmlns:a16="http://schemas.microsoft.com/office/drawing/2014/main" id="{55E64B89-29DC-A441-CBDF-F882105F43D2}"/>
                    </a:ext>
                  </a:extLst>
                </p:cNvPr>
                <p:cNvSpPr txBox="1"/>
                <p:nvPr/>
              </p:nvSpPr>
              <p:spPr>
                <a:xfrm>
                  <a:off x="6117532" y="3866568"/>
                  <a:ext cx="509877" cy="369332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 b="-14998"/>
                  </a:stretch>
                </a:blip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latin typeface="Times New Roman" panose="02020603050405020304" pitchFamily="18" charset="0"/>
                      <a:ea typeface="Georgia"/>
                      <a:cs typeface="Times New Roman" panose="02020603050405020304" pitchFamily="18" charset="0"/>
                      <a:sym typeface="Georgia"/>
                    </a:rPr>
                    <a:t> </a:t>
                  </a:r>
                  <a:endParaRPr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4DA143-5084-02DA-F185-585752F6D03E}"/>
                  </a:ext>
                </a:extLst>
              </p:cNvPr>
              <p:cNvSpPr txBox="1"/>
              <p:nvPr/>
            </p:nvSpPr>
            <p:spPr>
              <a:xfrm>
                <a:off x="7959495" y="3685885"/>
                <a:ext cx="866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 to the ground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EC0C13-6124-6821-29BB-54BBBB203432}"/>
                  </a:ext>
                </a:extLst>
              </p:cNvPr>
              <p:cNvSpPr txBox="1"/>
              <p:nvPr/>
            </p:nvSpPr>
            <p:spPr>
              <a:xfrm>
                <a:off x="7165955" y="4240434"/>
                <a:ext cx="7284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A7482C-52A3-1C77-168B-F466A2390B8C}"/>
              </a:ext>
            </a:extLst>
          </p:cNvPr>
          <p:cNvGrpSpPr/>
          <p:nvPr/>
        </p:nvGrpSpPr>
        <p:grpSpPr>
          <a:xfrm>
            <a:off x="2494369" y="2546177"/>
            <a:ext cx="2753435" cy="2310948"/>
            <a:chOff x="3182937" y="2711755"/>
            <a:chExt cx="2185854" cy="1834579"/>
          </a:xfrm>
        </p:grpSpPr>
        <p:pic>
          <p:nvPicPr>
            <p:cNvPr id="58" name="Google Shape;440;p30" descr="Chart, radar chart&#10;&#10;Description automatically generated">
              <a:extLst>
                <a:ext uri="{FF2B5EF4-FFF2-40B4-BE49-F238E27FC236}">
                  <a16:creationId xmlns:a16="http://schemas.microsoft.com/office/drawing/2014/main" id="{50D2DB94-6B75-E250-3487-2BCCBE8E960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2947" r="49604" b="24922"/>
            <a:stretch/>
          </p:blipFill>
          <p:spPr>
            <a:xfrm>
              <a:off x="3182937" y="3042593"/>
              <a:ext cx="2185854" cy="150374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3" name="Google Shape;440;p30" descr="Chart, radar chart&#10;&#10;Description automatically generated">
              <a:extLst>
                <a:ext uri="{FF2B5EF4-FFF2-40B4-BE49-F238E27FC236}">
                  <a16:creationId xmlns:a16="http://schemas.microsoft.com/office/drawing/2014/main" id="{A7DADD3D-8337-0399-C35E-6F893C6E99A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47644" t="4281" r="1960" b="77042"/>
            <a:stretch/>
          </p:blipFill>
          <p:spPr>
            <a:xfrm>
              <a:off x="3365843" y="2711755"/>
              <a:ext cx="1338461" cy="40818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A97D316-DB46-786A-F32B-30360AA82925}"/>
              </a:ext>
            </a:extLst>
          </p:cNvPr>
          <p:cNvSpPr txBox="1"/>
          <p:nvPr/>
        </p:nvSpPr>
        <p:spPr>
          <a:xfrm>
            <a:off x="2590800" y="2266950"/>
            <a:ext cx="3026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Planed camera yaw and pitch</a:t>
            </a:r>
          </a:p>
        </p:txBody>
      </p:sp>
    </p:spTree>
    <p:extLst>
      <p:ext uri="{BB962C8B-B14F-4D97-AF65-F5344CB8AC3E}">
        <p14:creationId xmlns:p14="http://schemas.microsoft.com/office/powerpoint/2010/main" val="412831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E2ED25-88DA-55E4-584F-4247A171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F2AF5F70-7105-2747-7670-4C84168FFB26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Step II: 3D PTV camera setup control </a:t>
            </a:r>
          </a:p>
        </p:txBody>
      </p:sp>
      <p:sp>
        <p:nvSpPr>
          <p:cNvPr id="6" name="Google Shape;228;p12">
            <a:extLst>
              <a:ext uri="{FF2B5EF4-FFF2-40B4-BE49-F238E27FC236}">
                <a16:creationId xmlns:a16="http://schemas.microsoft.com/office/drawing/2014/main" id="{606FCFBD-6FA8-1659-48AA-CCDEBE91A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42901"/>
            <a:ext cx="9144000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32" tIns="45503" rIns="91032" bIns="45503" anchor="t" anchorCtr="0">
            <a:noAutofit/>
          </a:bodyPr>
          <a:lstStyle/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camera control GUI via SSH</a:t>
            </a:r>
          </a:p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 for camera settings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and yaw alignment adjusted with feedback control GUI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settings: frame rate, exposure, etc.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Multi-camera preview streaming</a:t>
            </a:r>
          </a:p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 for video recording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trigger with camera synchronization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 progress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3606B-35E6-55F9-36A8-58F176820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20" y="2494749"/>
            <a:ext cx="4112189" cy="2268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73F3A0-C6EF-B236-CA5E-8C2715E1B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439824"/>
            <a:ext cx="4112189" cy="2324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69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5DBF21-B611-AEE5-52D4-85CC9DE7D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E2ED6FE4-99FE-C841-C8AA-5CDF65F7345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Step III: Calibration image pre-processing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CF2EF7CC-45FA-03A2-49A7-34F8B1EFD29B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B3FF1BBE-F0EE-4000-CADC-E697E4172770}"/>
              </a:ext>
            </a:extLst>
          </p:cNvPr>
          <p:cNvSpPr txBox="1"/>
          <p:nvPr/>
        </p:nvSpPr>
        <p:spPr>
          <a:xfrm>
            <a:off x="1" y="347599"/>
            <a:ext cx="9143999" cy="154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 script for pre-processing calibration images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Load raw images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Extract marker coordinates from calibration images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Automatically detect red and green dots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Save marker coordinates as .csv files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Export an .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avi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file with markers overlaid for result review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5DD12-2084-0F5B-7CC2-98E87BBF6A7F}"/>
              </a:ext>
            </a:extLst>
          </p:cNvPr>
          <p:cNvGrpSpPr/>
          <p:nvPr/>
        </p:nvGrpSpPr>
        <p:grpSpPr>
          <a:xfrm>
            <a:off x="1524000" y="2419350"/>
            <a:ext cx="2133600" cy="2133600"/>
            <a:chOff x="533400" y="1504950"/>
            <a:chExt cx="2133600" cy="2133600"/>
          </a:xfrm>
        </p:grpSpPr>
        <p:pic>
          <p:nvPicPr>
            <p:cNvPr id="10" name="Picture 9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97CE38F8-DA7C-EAA9-5BAA-75BC5202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9342" b="10658"/>
            <a:stretch/>
          </p:blipFill>
          <p:spPr>
            <a:xfrm>
              <a:off x="533400" y="15049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1" name="Picture 10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30D8BF77-388B-3590-A24E-69EA814A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9342" b="10658"/>
            <a:stretch/>
          </p:blipFill>
          <p:spPr>
            <a:xfrm>
              <a:off x="685800" y="16573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2" name="Picture 11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C7D556B9-2C76-1606-7392-19E13879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15" t="47872" r="8552" b="26596"/>
            <a:stretch/>
          </p:blipFill>
          <p:spPr>
            <a:xfrm>
              <a:off x="838200" y="18097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A8951A3-9569-6F46-1E2B-F61BA1096232}"/>
              </a:ext>
            </a:extLst>
          </p:cNvPr>
          <p:cNvSpPr/>
          <p:nvPr/>
        </p:nvSpPr>
        <p:spPr>
          <a:xfrm>
            <a:off x="4114800" y="3423992"/>
            <a:ext cx="1143000" cy="42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8BC072-E944-B809-8204-B6823A5B0074}"/>
              </a:ext>
            </a:extLst>
          </p:cNvPr>
          <p:cNvSpPr txBox="1"/>
          <p:nvPr/>
        </p:nvSpPr>
        <p:spPr>
          <a:xfrm>
            <a:off x="1470553" y="2085098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calibration images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A1AAED-ECB3-236F-DC2D-0E99A476F2DF}"/>
              </a:ext>
            </a:extLst>
          </p:cNvPr>
          <p:cNvSpPr txBox="1"/>
          <p:nvPr/>
        </p:nvSpPr>
        <p:spPr>
          <a:xfrm>
            <a:off x="5867400" y="2085097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 identified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4D3F5C-F431-B135-A533-A53A7AC33C4E}"/>
              </a:ext>
            </a:extLst>
          </p:cNvPr>
          <p:cNvGrpSpPr/>
          <p:nvPr/>
        </p:nvGrpSpPr>
        <p:grpSpPr>
          <a:xfrm>
            <a:off x="5715000" y="2438819"/>
            <a:ext cx="2133600" cy="2133600"/>
            <a:chOff x="4683825" y="2266950"/>
            <a:chExt cx="2133600" cy="2133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8976AC0-26A0-F0E7-2026-85E0B13B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40" t="38149" r="33192" b="26297"/>
            <a:stretch/>
          </p:blipFill>
          <p:spPr>
            <a:xfrm>
              <a:off x="4683825" y="22669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C9E4C32-00F4-8C5E-175C-2E691F7F5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40" t="38149" r="33192" b="26297"/>
            <a:stretch/>
          </p:blipFill>
          <p:spPr>
            <a:xfrm>
              <a:off x="4836225" y="24193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C2C89F9-5C08-5D50-7084-0A6EA1718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40" t="38149" r="33192" b="26297"/>
            <a:stretch/>
          </p:blipFill>
          <p:spPr>
            <a:xfrm>
              <a:off x="4988625" y="25717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0302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520994A1-9114-C375-D583-F1D8B602E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54B2284D-8F57-B0F7-E521-969F6A1AC29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Step IV: Calibration (easyWand5)</a:t>
            </a:r>
          </a:p>
        </p:txBody>
      </p:sp>
      <p:sp>
        <p:nvSpPr>
          <p:cNvPr id="4" name="Google Shape;228;p12">
            <a:extLst>
              <a:ext uri="{FF2B5EF4-FFF2-40B4-BE49-F238E27FC236}">
                <a16:creationId xmlns:a16="http://schemas.microsoft.com/office/drawing/2014/main" id="{DF06672F-6188-D419-DFAA-AF5A48B3D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53928"/>
            <a:ext cx="9144000" cy="191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Wand-based multi-camera calibration tool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for calibrating 2 or more cameras using a calibration wand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MATLAB Computer Vision toolbox</a:t>
            </a:r>
          </a:p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calibration results for use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Recalculates calibration using the Tsai method employed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necessary configuration files for running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9E64F-0F35-065D-9255-E5C96979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760" y="1935645"/>
            <a:ext cx="4003240" cy="29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77D8712D-83DF-911F-C1C6-9ABDBCE59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D7C26A87-C4EB-5D0E-76A7-2ABAA7FE2768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Step V and VI: 3D PTV tracking (</a:t>
            </a:r>
            <a:r>
              <a:rPr lang="en-US" sz="2000" b="1" i="1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) and visualization </a:t>
            </a:r>
          </a:p>
        </p:txBody>
      </p:sp>
      <p:sp>
        <p:nvSpPr>
          <p:cNvPr id="4" name="Google Shape;228;p12">
            <a:extLst>
              <a:ext uri="{FF2B5EF4-FFF2-40B4-BE49-F238E27FC236}">
                <a16:creationId xmlns:a16="http://schemas.microsoft.com/office/drawing/2014/main" id="{D3A1B0AC-64A7-B0D3-A6FB-A00E7FA5D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54177"/>
            <a:ext cx="9144000" cy="145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Open-source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Lagrangian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particle tracking code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Shake-the-Box method </a:t>
            </a:r>
          </a:p>
          <a:p>
            <a:pPr marL="548640" lvl="1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for removing ghost particles at a high particle image density </a:t>
            </a:r>
          </a:p>
          <a:p>
            <a:pPr marL="274320" indent="-27432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for trajectory visualization is provided </a:t>
            </a:r>
          </a:p>
          <a:p>
            <a:pPr marL="548640" lvl="1" indent="-274320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perform further analysis independently</a:t>
            </a:r>
          </a:p>
        </p:txBody>
      </p:sp>
      <p:pic>
        <p:nvPicPr>
          <p:cNvPr id="2" name="Picture 1" descr="A diagram of a cube with a line&#10;&#10;AI-generated content may be incorrect.">
            <a:extLst>
              <a:ext uri="{FF2B5EF4-FFF2-40B4-BE49-F238E27FC236}">
                <a16:creationId xmlns:a16="http://schemas.microsoft.com/office/drawing/2014/main" id="{CE238421-9675-032B-9B36-B28440687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03"/>
          <a:stretch/>
        </p:blipFill>
        <p:spPr>
          <a:xfrm>
            <a:off x="1396579" y="1809750"/>
            <a:ext cx="6693188" cy="29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6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2D3D730E-3B31-E8C0-C94F-12387DB7D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492D880F-3EE9-55AD-359F-2AD054228FE0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Date Processing </a:t>
            </a:r>
            <a:r>
              <a:rPr lang="en-US" sz="2400" b="1" i="1" kern="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Procedure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548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BF922585-E352-15E0-00B6-7A6BA448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BCD59BA6-8D70-FDC6-76D1-195D2A8DFCB4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Overview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9C4FE3D-4CB0-F0B3-FE13-33B5F7A9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42900"/>
            <a:ext cx="9144000" cy="1847850"/>
          </a:xfrm>
        </p:spPr>
        <p:txBody>
          <a:bodyPr>
            <a:noAutofit/>
          </a:bodyPr>
          <a:lstStyle/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Extract calibration markers from raw images </a:t>
            </a:r>
          </a:p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Run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the calibration profile </a:t>
            </a:r>
          </a:p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Convert the calibration data to 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-compatible format </a:t>
            </a:r>
          </a:p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Use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obtain 3D particle coordinates </a:t>
            </a:r>
          </a:p>
          <a:p>
            <a:pPr marL="274320" indent="-274320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3D trajectory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39849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D9A1D602-11CA-F1CE-CC14-68296FFAB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AD33814-90E9-1C3C-2C77-829308F59C8C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Outlines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8F4F0-02CD-A05A-F91F-E8C2A30B211A}"/>
              </a:ext>
            </a:extLst>
          </p:cNvPr>
          <p:cNvSpPr txBox="1"/>
          <p:nvPr/>
        </p:nvSpPr>
        <p:spPr>
          <a:xfrm>
            <a:off x="0" y="355858"/>
            <a:ext cx="914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marR="0" lvl="0" indent="-27432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Product description </a:t>
            </a:r>
          </a:p>
          <a:p>
            <a:pPr marL="548640" marR="0" lvl="1" indent="-27432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</a:p>
          <a:p>
            <a:pPr marL="822960" marR="0" lvl="2" indent="-27432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overview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marR="0" lvl="2" indent="-27432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Detailed description of key components</a:t>
            </a:r>
          </a:p>
          <a:p>
            <a:pPr marL="548640" lvl="1" indent="-27432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</a:p>
          <a:p>
            <a:pPr marL="822960" lvl="2" indent="-274320"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overview</a:t>
            </a:r>
          </a:p>
          <a:p>
            <a:pPr marL="822960" lvl="2" indent="-274320"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description of software used </a:t>
            </a:r>
          </a:p>
          <a:p>
            <a:pPr marL="274320" indent="-27432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 procedure </a:t>
            </a:r>
          </a:p>
          <a:p>
            <a:pPr marL="274320" indent="-27432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procedure </a:t>
            </a:r>
          </a:p>
          <a:p>
            <a:pPr marL="274320" indent="-27432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cases </a:t>
            </a:r>
          </a:p>
          <a:p>
            <a:pPr marL="548640" lvl="1" indent="-27432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I: Confetti Settling </a:t>
            </a:r>
          </a:p>
          <a:p>
            <a:pPr marL="548640" lvl="1" indent="-27432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II: Snow Settling </a:t>
            </a:r>
          </a:p>
          <a:p>
            <a:pPr marL="548640" lvl="1" indent="-274320">
              <a:buFont typeface="Wingdings" panose="05000000000000000000" pitchFamily="2" charset="2"/>
              <a:buChar char="§"/>
              <a:defRPr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Case III: Pollen Dispersion</a:t>
            </a:r>
          </a:p>
        </p:txBody>
      </p:sp>
    </p:spTree>
    <p:extLst>
      <p:ext uri="{BB962C8B-B14F-4D97-AF65-F5344CB8AC3E}">
        <p14:creationId xmlns:p14="http://schemas.microsoft.com/office/powerpoint/2010/main" val="207371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64D2B5B2-FC92-AB29-A624-67B0C010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D8E5490E-AE5E-B3A1-1FDB-B4A1D9354CC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1: Extract calibration markers from raw images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07D08B-C2EA-ACC8-66F7-420A527CFA93}"/>
              </a:ext>
            </a:extLst>
          </p:cNvPr>
          <p:cNvSpPr txBox="1">
            <a:spLocks/>
          </p:cNvSpPr>
          <p:nvPr/>
        </p:nvSpPr>
        <p:spPr>
          <a:xfrm>
            <a:off x="1" y="342901"/>
            <a:ext cx="6019800" cy="451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Organize raw image files into subfolders by camera under a single calibration folder</a:t>
            </a:r>
          </a:p>
          <a:p>
            <a:pPr marL="548640" lvl="1" indent="-274320" algn="l" rtl="0" fontAlgn="base"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§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E.g., “/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root_path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calA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/cam1”</a:t>
            </a:r>
          </a:p>
          <a:p>
            <a:pPr marL="274320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 “droneMarkerTracking_v3.py” in “calibration image pre-processing ” folder</a:t>
            </a:r>
          </a:p>
          <a:p>
            <a:pPr marL="548640" lvl="1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 pops up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calibration folder</a:t>
            </a:r>
          </a:p>
          <a:p>
            <a:pPr marL="822960" lvl="2" indent="-274320" algn="l" rtl="0" fontAlgn="base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E.g., “/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root_path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calA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548640" lvl="1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processed from each camera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results are displayed </a:t>
            </a:r>
            <a:endParaRPr lang="en-US" sz="160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2" indent="-274320" algn="l" rtl="0" fontAlgn="base">
              <a:buSzPct val="100000"/>
              <a:buFont typeface="Courier New" panose="02070309020205020404" pitchFamily="49" charset="0"/>
              <a:buChar char="o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White circles and boxes indicate identified markers, while red and green boxes represent the most confident marker identifications. The remaining white circles and boxes are filtered out. </a:t>
            </a:r>
          </a:p>
          <a:p>
            <a:pPr marL="548640" lvl="1" indent="-274320" algn="l" rtl="0" fontAlgn="base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will be saved in two files </a:t>
            </a:r>
          </a:p>
          <a:p>
            <a:pPr marL="822960" lvl="2" indent="-274320" algn="l" rtl="0" fontAlgn="base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wandPts_all.csv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(nice to keep)</a:t>
            </a:r>
          </a:p>
          <a:p>
            <a:pPr marL="822960" lvl="2" indent="-274320" algn="l" rtl="0" fontAlgn="base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wandPts_clean.csv (cleaned up results with outliers filtered out based on path continuity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CBBB4-7231-920A-CEA5-CBB056AE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274"/>
          <a:stretch/>
        </p:blipFill>
        <p:spPr>
          <a:xfrm>
            <a:off x="6317429" y="1215253"/>
            <a:ext cx="2746965" cy="278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99983-6B8C-2BB0-0DDB-B6F777DFF424}"/>
              </a:ext>
            </a:extLst>
          </p:cNvPr>
          <p:cNvSpPr txBox="1"/>
          <p:nvPr/>
        </p:nvSpPr>
        <p:spPr>
          <a:xfrm>
            <a:off x="7238999" y="640577"/>
            <a:ext cx="1905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Filtered out identifications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F1587-0F14-6587-91EC-5B020886E47E}"/>
              </a:ext>
            </a:extLst>
          </p:cNvPr>
          <p:cNvSpPr txBox="1"/>
          <p:nvPr/>
        </p:nvSpPr>
        <p:spPr>
          <a:xfrm>
            <a:off x="5552485" y="938254"/>
            <a:ext cx="2029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Calibration markers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D6D731-5216-734D-59E5-FB6065BDFA72}"/>
              </a:ext>
            </a:extLst>
          </p:cNvPr>
          <p:cNvCxnSpPr>
            <a:stCxn id="5" idx="2"/>
          </p:cNvCxnSpPr>
          <p:nvPr/>
        </p:nvCxnSpPr>
        <p:spPr>
          <a:xfrm>
            <a:off x="6567193" y="1215253"/>
            <a:ext cx="748007" cy="899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B522AF-3AA1-C90B-0BD6-FD4E4439FD4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567193" y="1215253"/>
            <a:ext cx="671806" cy="158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AC8160-6919-C595-2CC0-A7764C48DBD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862592" y="917576"/>
            <a:ext cx="328907" cy="119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8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45E767E6-D961-D4C9-36A9-FE8FB6DA4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B531B2E8-B832-3D54-27D9-F982B5AE2DE1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2: Run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easyWand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to generate the calibration profile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7B7DE2-8140-4CC1-1458-94C21F1DEC45}"/>
              </a:ext>
            </a:extLst>
          </p:cNvPr>
          <p:cNvSpPr txBox="1">
            <a:spLocks/>
          </p:cNvSpPr>
          <p:nvPr/>
        </p:nvSpPr>
        <p:spPr>
          <a:xfrm>
            <a:off x="1" y="342901"/>
            <a:ext cx="9144000" cy="497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easyWand5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the software is in “	~/Documents/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this folder as the current directory in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enter easyWand5 in the command line.</a:t>
            </a:r>
          </a:p>
          <a:p>
            <a:pPr marL="102870" indent="-28575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initial calibration: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previously generated wand points file (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wandPts_clean.csv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“Load camera profile” and select the appropriate file from the “Camera profiles” folder.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wand span to the measured distance between the drone lights.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Leave other parameters as default and click “Compute Calibration.”</a:t>
            </a:r>
          </a:p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calibration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Reprojection error will likely still be &gt; 1 pixel, and wand score &gt;&gt;1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“edit outliers”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&gt;one point to be removed with high residual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rerun compute calibration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“Save results” as .mat file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needed, run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 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cleanEasyWand.m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folder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.mat file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 out points with high error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resave a new calibration .mat file 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easyWand5, press “Load previous calibration”, and select newly saved .mat file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“Compute calibration”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should yield &lt; 1 pixel reprojection errors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so, save these results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not, generate a “cleaner” calibration with a lower threshold value</a:t>
            </a:r>
          </a:p>
          <a:p>
            <a:pPr marL="274320" lvl="1" indent="0" eaLnBrk="1" fontAlgn="auto" hangingPunct="1">
              <a:spcBef>
                <a:spcPts val="0"/>
              </a:spcBef>
              <a:buSzPct val="100000"/>
              <a:buNone/>
            </a:pP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11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69FFCEBC-0324-5FB3-E292-7D1DD8A3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BD74BED9-3931-4DF0-E5A8-A4DD4C5F2CA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3: Convert the calibration data to an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OpenLPT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-compatible format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21635B-A7C8-77CB-7E3C-F91A483DD452}"/>
              </a:ext>
            </a:extLst>
          </p:cNvPr>
          <p:cNvSpPr txBox="1">
            <a:spLocks/>
          </p:cNvSpPr>
          <p:nvPr/>
        </p:nvSpPr>
        <p:spPr>
          <a:xfrm>
            <a:off x="0" y="342901"/>
            <a:ext cx="9144000" cy="314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folder for a new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image files, saved in “/cam*/B*****.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tif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format, where each camera has its own folder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convert from .raw to .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tif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convertImage.py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“calibration image pre-processing/Utils”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be needed to match the config files generated below</a:t>
            </a:r>
          </a:p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”, run “easyWand2OpenLPT.m”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prompt to load the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file generated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takes the 3D calibration points that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solved for, and uses them to recompute a new calibration using the Tsai method employed in the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calibration tool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also generates the needed configuration files for running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endParaRPr lang="en-US" sz="16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scaling factor of 10 is important for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breaking down due to viewing area being too large </a:t>
            </a:r>
          </a:p>
        </p:txBody>
      </p:sp>
    </p:spTree>
    <p:extLst>
      <p:ext uri="{BB962C8B-B14F-4D97-AF65-F5344CB8AC3E}">
        <p14:creationId xmlns:p14="http://schemas.microsoft.com/office/powerpoint/2010/main" val="1299740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0E8B8A97-5154-C9E6-A699-2232C4184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1313198B-0984-1A16-897D-6EF5B6F73F9C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Step 4 &amp; </a:t>
            </a:r>
            <a:r>
              <a:rPr lang="en-US" altLang="zh-CN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Obtain 3D coordinates via Open LPT and visualize trajectories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0C77-2E38-1972-84BD-4B2C5648C6AA}"/>
              </a:ext>
            </a:extLst>
          </p:cNvPr>
          <p:cNvSpPr txBox="1">
            <a:spLocks/>
          </p:cNvSpPr>
          <p:nvPr/>
        </p:nvSpPr>
        <p:spPr>
          <a:xfrm>
            <a:off x="1" y="342901"/>
            <a:ext cx="9144000" cy="405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instructions in the 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Instructions from JHU” folder to complete the installation.</a:t>
            </a:r>
          </a:p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setup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files are generated automatically, the following two files require particular attention: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trackingconfig.txt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0" lvl="3" indent="-274320" eaLnBrk="1" fontAlgn="auto" hangingPunct="1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the view area setting unchanged 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iprconfig.txt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0" lvl="3" indent="-274320" eaLnBrk="1" fontAlgn="auto" hangingPunct="1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mindist2d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mindist3d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Set equal to or greater than the calibration error (e.g., ~0.25) </a:t>
            </a:r>
          </a:p>
          <a:p>
            <a:pPr marL="1097280" lvl="3" indent="-274320" eaLnBrk="1" fontAlgn="auto" hangingPunct="1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particle size accordingly. </a:t>
            </a:r>
          </a:p>
          <a:p>
            <a:pPr marL="274320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the Code 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command prompt in the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root directory: “~/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ShakeTheBox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Release_windows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executable using the following command with the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root:</a:t>
            </a:r>
          </a:p>
          <a:p>
            <a:pPr marL="822960" lvl="2" indent="-274320" eaLnBrk="1" fontAlgn="auto" hangingPunct="1">
              <a:spcBef>
                <a:spcPts val="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.\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ShakeTheBox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"path-to-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-project-root"</a:t>
            </a:r>
          </a:p>
          <a:p>
            <a:pPr marL="285750" indent="-28575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files are saved as .txt files in the “Tracks” folder</a:t>
            </a:r>
          </a:p>
          <a:p>
            <a:pPr marL="548640" lvl="1" indent="-274320" eaLnBrk="1" fontAlgn="auto" hangingPunct="1">
              <a:spcBef>
                <a:spcPts val="0"/>
              </a:spcBef>
              <a:buSzPct val="100000"/>
              <a:buFont typeface="Wingdings" pitchFamily="2" charset="2"/>
              <a:buChar char="§"/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can be visualized using the scripts provided in the “3D Trajectory Visualization” folder </a:t>
            </a:r>
          </a:p>
        </p:txBody>
      </p:sp>
    </p:spTree>
    <p:extLst>
      <p:ext uri="{BB962C8B-B14F-4D97-AF65-F5344CB8AC3E}">
        <p14:creationId xmlns:p14="http://schemas.microsoft.com/office/powerpoint/2010/main" val="919803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22350C24-BC6C-B9A1-7BE9-8E0D0D47D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559B832F-50EA-2685-2A62-D0D781B40C57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Demonstration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Cases</a:t>
            </a:r>
          </a:p>
        </p:txBody>
      </p:sp>
    </p:spTree>
    <p:extLst>
      <p:ext uri="{BB962C8B-B14F-4D97-AF65-F5344CB8AC3E}">
        <p14:creationId xmlns:p14="http://schemas.microsoft.com/office/powerpoint/2010/main" val="1920979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4D5910BE-F9CD-0FA9-9FD4-89EEEF74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CE59F9DB-F8AD-9396-DFD8-D96226A2A55A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Case I: Confetti Settling </a:t>
            </a:r>
          </a:p>
        </p:txBody>
      </p:sp>
    </p:spTree>
    <p:extLst>
      <p:ext uri="{BB962C8B-B14F-4D97-AF65-F5344CB8AC3E}">
        <p14:creationId xmlns:p14="http://schemas.microsoft.com/office/powerpoint/2010/main" val="87776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47E447-077B-02CA-71D4-E78FD269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3A17A8DC-B8C7-A652-DBBD-3D8456A0878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Experimental Setup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D592AF64-0BE3-5A04-FF02-45175D34210F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8E126DE5-5971-1ADF-11D3-25AF507CDEB3}"/>
              </a:ext>
            </a:extLst>
          </p:cNvPr>
          <p:cNvSpPr txBox="1"/>
          <p:nvPr/>
        </p:nvSpPr>
        <p:spPr>
          <a:xfrm>
            <a:off x="0" y="342900"/>
            <a:ext cx="9143999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This example serves as a concept validation for the 3D PTV system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Case description and planning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Confetti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particles made from 6 mm diameter paper hole punches, hand tossed and fall freely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600" kern="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Sampling volume: 3 m ⨉ 3 m ⨉ 2 m, volume center height: 1 m</a:t>
            </a:r>
          </a:p>
        </p:txBody>
      </p:sp>
      <p:pic>
        <p:nvPicPr>
          <p:cNvPr id="8" name="Content Placeholder 6" descr="A picture containing ground, building&#10;&#10;Description automatically generated">
            <a:extLst>
              <a:ext uri="{FF2B5EF4-FFF2-40B4-BE49-F238E27FC236}">
                <a16:creationId xmlns:a16="http://schemas.microsoft.com/office/drawing/2014/main" id="{C007C557-550F-52AA-44D4-C183CB9B70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t="27618" r="12655" b="21432"/>
          <a:stretch/>
        </p:blipFill>
        <p:spPr>
          <a:xfrm>
            <a:off x="347086" y="1962150"/>
            <a:ext cx="5859738" cy="27887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216D60E-9D1B-B5C5-A4C4-845A8A897534}"/>
              </a:ext>
            </a:extLst>
          </p:cNvPr>
          <p:cNvGrpSpPr/>
          <p:nvPr/>
        </p:nvGrpSpPr>
        <p:grpSpPr>
          <a:xfrm>
            <a:off x="6445919" y="1754506"/>
            <a:ext cx="2350992" cy="2660767"/>
            <a:chOff x="6477000" y="2320088"/>
            <a:chExt cx="2191724" cy="248051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251B958-F105-9153-531A-BB40ED6CF8FD}"/>
                </a:ext>
              </a:extLst>
            </p:cNvPr>
            <p:cNvGrpSpPr/>
            <p:nvPr/>
          </p:nvGrpSpPr>
          <p:grpSpPr>
            <a:xfrm>
              <a:off x="6477000" y="2608876"/>
              <a:ext cx="2191724" cy="2191724"/>
              <a:chOff x="5486400" y="2570895"/>
              <a:chExt cx="2591654" cy="2591654"/>
            </a:xfrm>
          </p:grpSpPr>
          <p:pic>
            <p:nvPicPr>
              <p:cNvPr id="5" name="Picture 4" descr="A white particles in the sky&#10;&#10;AI-generated content may be incorrect.">
                <a:extLst>
                  <a:ext uri="{FF2B5EF4-FFF2-40B4-BE49-F238E27FC236}">
                    <a16:creationId xmlns:a16="http://schemas.microsoft.com/office/drawing/2014/main" id="{7478D8ED-7E58-016E-BFF0-D8FBBECF5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9" t="34074" r="23819" b="21465"/>
              <a:stretch/>
            </p:blipFill>
            <p:spPr>
              <a:xfrm>
                <a:off x="5486400" y="2570895"/>
                <a:ext cx="2286854" cy="2286854"/>
              </a:xfrm>
              <a:prstGeom prst="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</a:ln>
            </p:spPr>
          </p:pic>
          <p:pic>
            <p:nvPicPr>
              <p:cNvPr id="6" name="Picture 5" descr="A white particles in the sky&#10;&#10;AI-generated content may be incorrect.">
                <a:extLst>
                  <a:ext uri="{FF2B5EF4-FFF2-40B4-BE49-F238E27FC236}">
                    <a16:creationId xmlns:a16="http://schemas.microsoft.com/office/drawing/2014/main" id="{A7625A66-520A-E6D8-3761-28AB3F30C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9" t="34074" r="23819" b="21465"/>
              <a:stretch/>
            </p:blipFill>
            <p:spPr>
              <a:xfrm>
                <a:off x="5638800" y="2723295"/>
                <a:ext cx="2286854" cy="2286854"/>
              </a:xfrm>
              <a:prstGeom prst="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</a:ln>
            </p:spPr>
          </p:pic>
          <p:pic>
            <p:nvPicPr>
              <p:cNvPr id="7" name="Picture 6" descr="A white particles in the sky&#10;&#10;AI-generated content may be incorrect.">
                <a:extLst>
                  <a:ext uri="{FF2B5EF4-FFF2-40B4-BE49-F238E27FC236}">
                    <a16:creationId xmlns:a16="http://schemas.microsoft.com/office/drawing/2014/main" id="{4B0596DD-DD8D-AC0D-DA2A-626D149F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59" t="34074" r="23819" b="21465"/>
              <a:stretch/>
            </p:blipFill>
            <p:spPr>
              <a:xfrm>
                <a:off x="5791200" y="2875695"/>
                <a:ext cx="2286854" cy="2286854"/>
              </a:xfrm>
              <a:prstGeom prst="rect">
                <a:avLst/>
              </a:prstGeom>
              <a:ln>
                <a:solidFill>
                  <a:schemeClr val="accent5">
                    <a:lumMod val="50000"/>
                  </a:schemeClr>
                </a:solidFill>
              </a:ln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507C84-486A-C9A5-E186-A546EEF5C215}"/>
                </a:ext>
              </a:extLst>
            </p:cNvPr>
            <p:cNvSpPr txBox="1"/>
            <p:nvPr/>
          </p:nvSpPr>
          <p:spPr>
            <a:xfrm>
              <a:off x="6797134" y="2320088"/>
              <a:ext cx="1697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Raw particle images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35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AD859556-30D3-3B9F-C74C-B2A3A423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DD8E5A60-EC76-5513-D110-FF5728E2700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Extract marker coordinates from raw calibration images 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D672D209-339E-18C1-9762-2ABD8B787F0E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383EE5A0-4A96-4388-C116-91A356D81876}"/>
              </a:ext>
            </a:extLst>
          </p:cNvPr>
          <p:cNvSpPr txBox="1"/>
          <p:nvPr/>
        </p:nvSpPr>
        <p:spPr>
          <a:xfrm>
            <a:off x="0" y="390034"/>
            <a:ext cx="9143999" cy="103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Find “droneMarkerTracking_v3.py” in “calibration image pre-processing” folder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Select path to raw calibration images and run the code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Marker coordinates are exported  as .csv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calibration in the next step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44FBD-6F06-07C2-C3A5-D5B28EA4025D}"/>
              </a:ext>
            </a:extLst>
          </p:cNvPr>
          <p:cNvGrpSpPr/>
          <p:nvPr/>
        </p:nvGrpSpPr>
        <p:grpSpPr>
          <a:xfrm>
            <a:off x="457200" y="1847488"/>
            <a:ext cx="2133600" cy="2133600"/>
            <a:chOff x="533400" y="1504950"/>
            <a:chExt cx="2133600" cy="2133600"/>
          </a:xfrm>
        </p:grpSpPr>
        <p:pic>
          <p:nvPicPr>
            <p:cNvPr id="10" name="Picture 9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295DC376-2FE8-80EB-1CAC-4FCEFD8F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9342" b="10658"/>
            <a:stretch/>
          </p:blipFill>
          <p:spPr>
            <a:xfrm>
              <a:off x="533400" y="15049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1" name="Picture 10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916C39F4-61F8-D056-3D00-872F6DC9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9342" b="10658"/>
            <a:stretch/>
          </p:blipFill>
          <p:spPr>
            <a:xfrm>
              <a:off x="685800" y="16573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2" name="Picture 11" descr="A black background with white dots&#10;&#10;AI-generated content may be incorrect.">
              <a:extLst>
                <a:ext uri="{FF2B5EF4-FFF2-40B4-BE49-F238E27FC236}">
                  <a16:creationId xmlns:a16="http://schemas.microsoft.com/office/drawing/2014/main" id="{77624567-BBD3-1827-9F94-578BE63A3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15" t="47872" r="8552" b="26596"/>
            <a:stretch/>
          </p:blipFill>
          <p:spPr>
            <a:xfrm>
              <a:off x="838200" y="1809750"/>
              <a:ext cx="1828800" cy="182880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EBC3322-2367-9041-9858-FA5414E69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425" y="2945093"/>
            <a:ext cx="1893659" cy="1038716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B39EE371-D544-197A-0FE2-C1B0D2F4D1CD}"/>
              </a:ext>
            </a:extLst>
          </p:cNvPr>
          <p:cNvSpPr/>
          <p:nvPr/>
        </p:nvSpPr>
        <p:spPr>
          <a:xfrm>
            <a:off x="3048000" y="2852130"/>
            <a:ext cx="1143000" cy="42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734C14-FBF0-E359-03B7-AEBAAEEF58A5}"/>
              </a:ext>
            </a:extLst>
          </p:cNvPr>
          <p:cNvSpPr txBox="1"/>
          <p:nvPr/>
        </p:nvSpPr>
        <p:spPr>
          <a:xfrm>
            <a:off x="403753" y="1513236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calibration images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BF4A36-E5D1-58AF-0AEA-9B6175B19F3B}"/>
              </a:ext>
            </a:extLst>
          </p:cNvPr>
          <p:cNvSpPr txBox="1"/>
          <p:nvPr/>
        </p:nvSpPr>
        <p:spPr>
          <a:xfrm>
            <a:off x="4470928" y="1504950"/>
            <a:ext cx="4030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 identified and coordinates saved as .csv files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E417F35-C226-2D9A-FBEA-426513FAFC82}"/>
              </a:ext>
            </a:extLst>
          </p:cNvPr>
          <p:cNvGrpSpPr/>
          <p:nvPr/>
        </p:nvGrpSpPr>
        <p:grpSpPr>
          <a:xfrm>
            <a:off x="4648200" y="1866957"/>
            <a:ext cx="2133600" cy="2133600"/>
            <a:chOff x="4683825" y="2266950"/>
            <a:chExt cx="2133600" cy="21336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25C80A-6079-480B-9B5F-23335B00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40" t="38149" r="33192" b="26297"/>
            <a:stretch/>
          </p:blipFill>
          <p:spPr>
            <a:xfrm>
              <a:off x="4683825" y="22669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B03D11C-4A5F-C8DB-1AEB-32E99F74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40" t="38149" r="33192" b="26297"/>
            <a:stretch/>
          </p:blipFill>
          <p:spPr>
            <a:xfrm>
              <a:off x="4836225" y="24193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B5D65B7-3D1B-EC55-C01D-6FEC31D5D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40" t="38149" r="33192" b="26297"/>
            <a:stretch/>
          </p:blipFill>
          <p:spPr>
            <a:xfrm>
              <a:off x="4988625" y="2571750"/>
              <a:ext cx="1828800" cy="18288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7951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EADE8B80-23F3-8229-CC21-2E97176A9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0A31E56D-A6BD-7FCD-CB85-2E78A35E1561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0B5F7204-2901-8D5C-2F21-75315F4DA544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A30185A7-9101-A5D1-CB6D-933C945F0191}"/>
              </a:ext>
            </a:extLst>
          </p:cNvPr>
          <p:cNvSpPr txBox="1"/>
          <p:nvPr/>
        </p:nvSpPr>
        <p:spPr>
          <a:xfrm>
            <a:off x="0" y="342900"/>
            <a:ext cx="91440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“easyWand5” in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Matlab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load wand points and camera profile, enter wand spam, compute calibration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first result can be with large error, use “Edit outliers” to refine results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02ED02-8C6D-9D18-A71A-4A8124AB7D84}"/>
              </a:ext>
            </a:extLst>
          </p:cNvPr>
          <p:cNvGrpSpPr/>
          <p:nvPr/>
        </p:nvGrpSpPr>
        <p:grpSpPr>
          <a:xfrm>
            <a:off x="439893" y="1052133"/>
            <a:ext cx="2807968" cy="3748353"/>
            <a:chOff x="228600" y="1878850"/>
            <a:chExt cx="1524000" cy="2037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67BA4-C2DA-C67E-7F95-ADCDE147A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614" b="34769"/>
            <a:stretch>
              <a:fillRect/>
            </a:stretch>
          </p:blipFill>
          <p:spPr>
            <a:xfrm>
              <a:off x="228600" y="1878850"/>
              <a:ext cx="1524000" cy="20371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28A206-DDDC-7E51-1E67-044FD268B715}"/>
                </a:ext>
              </a:extLst>
            </p:cNvPr>
            <p:cNvSpPr/>
            <p:nvPr/>
          </p:nvSpPr>
          <p:spPr>
            <a:xfrm>
              <a:off x="249169" y="2011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D20462-C990-B460-8B71-2D5A969A4321}"/>
                </a:ext>
              </a:extLst>
            </p:cNvPr>
            <p:cNvSpPr/>
            <p:nvPr/>
          </p:nvSpPr>
          <p:spPr>
            <a:xfrm>
              <a:off x="247299" y="2392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5586BF-6603-8F80-7D41-70ECD9FD605B}"/>
                </a:ext>
              </a:extLst>
            </p:cNvPr>
            <p:cNvSpPr/>
            <p:nvPr/>
          </p:nvSpPr>
          <p:spPr>
            <a:xfrm>
              <a:off x="247298" y="3154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F31ECD-9C69-AFF0-4F21-F72DC485EAE3}"/>
                </a:ext>
              </a:extLst>
            </p:cNvPr>
            <p:cNvSpPr/>
            <p:nvPr/>
          </p:nvSpPr>
          <p:spPr>
            <a:xfrm>
              <a:off x="247298" y="275396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E5894A-0825-6179-31BA-1853F5B8EE60}"/>
              </a:ext>
            </a:extLst>
          </p:cNvPr>
          <p:cNvGrpSpPr/>
          <p:nvPr/>
        </p:nvGrpSpPr>
        <p:grpSpPr>
          <a:xfrm>
            <a:off x="3397935" y="1058336"/>
            <a:ext cx="5306172" cy="3742150"/>
            <a:chOff x="2438400" y="1718930"/>
            <a:chExt cx="4343400" cy="30319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905605-396D-5887-9A84-B041D889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-850" b="2916"/>
            <a:stretch>
              <a:fillRect/>
            </a:stretch>
          </p:blipFill>
          <p:spPr>
            <a:xfrm>
              <a:off x="2438400" y="1718930"/>
              <a:ext cx="4343400" cy="30319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88FB8F-E5D5-BF1B-A8A5-1B2C4F1F641E}"/>
                </a:ext>
              </a:extLst>
            </p:cNvPr>
            <p:cNvSpPr/>
            <p:nvPr/>
          </p:nvSpPr>
          <p:spPr>
            <a:xfrm>
              <a:off x="2514600" y="3221060"/>
              <a:ext cx="1371600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E21133-B153-7BBD-EC4D-79D21A085B54}"/>
                </a:ext>
              </a:extLst>
            </p:cNvPr>
            <p:cNvSpPr/>
            <p:nvPr/>
          </p:nvSpPr>
          <p:spPr>
            <a:xfrm>
              <a:off x="4572000" y="1874058"/>
              <a:ext cx="1905000" cy="22978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0267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1862FDD6-B015-750D-895E-DF629F6A6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7263B53D-4DB8-47F6-0ECA-26160E83754B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Refine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6ED44538-4446-78C1-3326-B92FD5738400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4CC939D2-39E2-D4BA-DBD4-0593B0EBDD7B}"/>
              </a:ext>
            </a:extLst>
          </p:cNvPr>
          <p:cNvSpPr txBox="1"/>
          <p:nvPr/>
        </p:nvSpPr>
        <p:spPr>
          <a:xfrm>
            <a:off x="0" y="342900"/>
            <a:ext cx="9144000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Sort calibration points by the residual, remove results that are significantly larger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Compute calibration again, check wand score and errors, repeat previous step again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cleanEasyWand.m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 folder to filter results if needed 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Save results (.mat file) when the wand score and error meet the desired criteria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0C383D-C7D2-140E-8EF4-C90C0A3CFF68}"/>
              </a:ext>
            </a:extLst>
          </p:cNvPr>
          <p:cNvGrpSpPr/>
          <p:nvPr/>
        </p:nvGrpSpPr>
        <p:grpSpPr>
          <a:xfrm>
            <a:off x="192623" y="1613403"/>
            <a:ext cx="3973842" cy="3217626"/>
            <a:chOff x="152400" y="1851306"/>
            <a:chExt cx="3657600" cy="29615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4DD11B-D261-6100-1EA3-3F4CA367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851306"/>
              <a:ext cx="3657600" cy="296156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277B82-9298-353B-CB76-FE41D93A359C}"/>
                </a:ext>
              </a:extLst>
            </p:cNvPr>
            <p:cNvSpPr/>
            <p:nvPr/>
          </p:nvSpPr>
          <p:spPr>
            <a:xfrm>
              <a:off x="304800" y="3064707"/>
              <a:ext cx="1295400" cy="762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5D40EF-B7B2-88E7-2FFD-EB9F0DCBFBF9}"/>
                </a:ext>
              </a:extLst>
            </p:cNvPr>
            <p:cNvSpPr/>
            <p:nvPr/>
          </p:nvSpPr>
          <p:spPr>
            <a:xfrm>
              <a:off x="2438400" y="4476749"/>
              <a:ext cx="990600" cy="2741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CDE27C-12FB-2C17-F294-DAE986B5772C}"/>
              </a:ext>
            </a:extLst>
          </p:cNvPr>
          <p:cNvGrpSpPr/>
          <p:nvPr/>
        </p:nvGrpSpPr>
        <p:grpSpPr>
          <a:xfrm>
            <a:off x="4403925" y="1680920"/>
            <a:ext cx="4547452" cy="3197786"/>
            <a:chOff x="4191000" y="1919328"/>
            <a:chExt cx="4114800" cy="28935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E4DF0A-E17E-9F81-2564-EE0CDD80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750"/>
            <a:stretch/>
          </p:blipFill>
          <p:spPr>
            <a:xfrm>
              <a:off x="4191000" y="1919328"/>
              <a:ext cx="4114800" cy="289354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249137-1337-4D70-460A-A70A6BAFE54B}"/>
                </a:ext>
              </a:extLst>
            </p:cNvPr>
            <p:cNvSpPr/>
            <p:nvPr/>
          </p:nvSpPr>
          <p:spPr>
            <a:xfrm>
              <a:off x="6705600" y="2071163"/>
              <a:ext cx="1295400" cy="2741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506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ABE7B369-554C-C889-2415-69191D305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BD7947D8-8D7C-1952-8E9E-147E49476808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Product Description </a:t>
            </a:r>
          </a:p>
        </p:txBody>
      </p:sp>
    </p:spTree>
    <p:extLst>
      <p:ext uri="{BB962C8B-B14F-4D97-AF65-F5344CB8AC3E}">
        <p14:creationId xmlns:p14="http://schemas.microsoft.com/office/powerpoint/2010/main" val="224582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3C0EA941-B1FC-60BD-3B20-E1D5E269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id with lines and points&#10;&#10;AI-generated content may be incorrect.">
            <a:extLst>
              <a:ext uri="{FF2B5EF4-FFF2-40B4-BE49-F238E27FC236}">
                <a16:creationId xmlns:a16="http://schemas.microsoft.com/office/drawing/2014/main" id="{727D61AA-DC23-2E4A-5FC2-A72C55CA3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61455"/>
            <a:ext cx="4205357" cy="2851232"/>
          </a:xfrm>
          <a:prstGeom prst="rect">
            <a:avLst/>
          </a:prstGeom>
        </p:spPr>
      </p:pic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E7706A6E-69FD-2A32-7A87-5ABA4FBA1380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Calibration Results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5;p13">
            <a:extLst>
              <a:ext uri="{FF2B5EF4-FFF2-40B4-BE49-F238E27FC236}">
                <a16:creationId xmlns:a16="http://schemas.microsoft.com/office/drawing/2014/main" id="{C6C6B73C-B81C-3107-4A3B-CDE9942A3389}"/>
              </a:ext>
            </a:extLst>
          </p:cNvPr>
          <p:cNvSpPr txBox="1"/>
          <p:nvPr/>
        </p:nvSpPr>
        <p:spPr>
          <a:xfrm>
            <a:off x="17813" y="3194132"/>
            <a:ext cx="8973787" cy="168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85750" lvl="0" indent="-28575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quality score: 0.35</a:t>
            </a: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end point standard deviation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0.8 mm (total wand length: 34.5 cm)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Reprojection error of each camera (Cam 1: 0.1 pix; Cam 2: 0.13 pix; Cam 3: 0.12 pix; Cam 4: 0.12 pix)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score of 1 or less indicates a good calibration (STD/mean = 1% ) 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code “easyWand2OpenLPT.m” to export config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6405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80386B42-B688-418C-AF56-670C4E418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72DD86DE-1151-E5FB-BC86-4AD5BB2E451C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3D Coordinate Calculation using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OpenLPT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34EE90E9-A202-9C83-7536-C6CE484A525C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7137723E-67F4-1083-D2AC-BA64DC64E2B0}"/>
              </a:ext>
            </a:extLst>
          </p:cNvPr>
          <p:cNvSpPr txBox="1"/>
          <p:nvPr/>
        </p:nvSpPr>
        <p:spPr>
          <a:xfrm>
            <a:off x="1" y="3028950"/>
            <a:ext cx="9143999" cy="185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Create project folder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organize .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tif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images into the /cam*/ folders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Convert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results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configuration files (Use “easyWand2OpenLPT.m” in “easyWand5/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”)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(in command window, enter “path-to-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ShakeTheBox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\ShakeTheBox.exe” “path-to-data\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OpenLPT_proc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trackingconfig.txt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”)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Results are saved in “Tracks” folder as txt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EBB8-CFF7-0AEC-D8DA-87E5E7CF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26387"/>
            <a:ext cx="4648200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6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6ABFD7C0-DDD0-B519-1681-16B99A58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292C2243-7D35-0651-D245-5EA8CA3848BB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Trajectory Visualization and Post-processing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5;p13">
            <a:extLst>
              <a:ext uri="{FF2B5EF4-FFF2-40B4-BE49-F238E27FC236}">
                <a16:creationId xmlns:a16="http://schemas.microsoft.com/office/drawing/2014/main" id="{9575B62E-89CF-1E96-E0B6-0F56CB0E346E}"/>
              </a:ext>
            </a:extLst>
          </p:cNvPr>
          <p:cNvSpPr txBox="1"/>
          <p:nvPr/>
        </p:nvSpPr>
        <p:spPr>
          <a:xfrm>
            <a:off x="0" y="400317"/>
            <a:ext cx="9143999" cy="153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Trajectory yield: 93% of particles successfully captured by the system (464/501)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Fall speed evaluation: PTV fall speed measurements closely matched independently measured values for individual confetti particles (~1m/s) 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Trajectory analysis: Captured fine-scale motions accurately, reveals details of tumbling motions of the confetti particles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90CFAD-33C3-02E1-682E-96D1AF3ECFA5}"/>
              </a:ext>
            </a:extLst>
          </p:cNvPr>
          <p:cNvGrpSpPr/>
          <p:nvPr/>
        </p:nvGrpSpPr>
        <p:grpSpPr>
          <a:xfrm>
            <a:off x="411986" y="1931475"/>
            <a:ext cx="8320026" cy="2935193"/>
            <a:chOff x="411986" y="1931475"/>
            <a:chExt cx="8320026" cy="2935193"/>
          </a:xfrm>
        </p:grpSpPr>
        <p:pic>
          <p:nvPicPr>
            <p:cNvPr id="3" name="Picture 2" descr="A diagram of a graph&#10;&#10;Description automatically generated">
              <a:extLst>
                <a:ext uri="{FF2B5EF4-FFF2-40B4-BE49-F238E27FC236}">
                  <a16:creationId xmlns:a16="http://schemas.microsoft.com/office/drawing/2014/main" id="{D44EC687-279B-B8E8-D85A-44417C3E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86" y="1931475"/>
              <a:ext cx="8320026" cy="293519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8BF427-E751-D99E-C293-14C0DB07D08B}"/>
                </a:ext>
              </a:extLst>
            </p:cNvPr>
            <p:cNvSpPr txBox="1"/>
            <p:nvPr/>
          </p:nvSpPr>
          <p:spPr>
            <a:xfrm>
              <a:off x="7848600" y="4324350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LM Roman 10" pitchFamily="2" charset="77"/>
                </a:rPr>
                <a:t>(m/s)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BF81C-F1CB-D9CB-4D87-D2E6820BE241}"/>
                </a:ext>
              </a:extLst>
            </p:cNvPr>
            <p:cNvSpPr txBox="1"/>
            <p:nvPr/>
          </p:nvSpPr>
          <p:spPr>
            <a:xfrm>
              <a:off x="4953000" y="2081540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LM Roman 10" pitchFamily="2" charset="77"/>
                </a:rPr>
                <a:t>(m/s)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322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EEB90D13-C01C-6588-7D44-E5F1A505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E75B2CC1-EBEB-B77F-12DA-035BFC3DF055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Case II: Snow Settling </a:t>
            </a:r>
          </a:p>
        </p:txBody>
      </p:sp>
    </p:spTree>
    <p:extLst>
      <p:ext uri="{BB962C8B-B14F-4D97-AF65-F5344CB8AC3E}">
        <p14:creationId xmlns:p14="http://schemas.microsoft.com/office/powerpoint/2010/main" val="403837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4EF9ADA-1916-3211-3ABD-75517A53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59ACF47-97B6-34C8-0924-1C6762C4B61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Experimental Setup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20220417_204755">
            <a:hlinkClick r:id="" action="ppaction://media"/>
            <a:extLst>
              <a:ext uri="{FF2B5EF4-FFF2-40B4-BE49-F238E27FC236}">
                <a16:creationId xmlns:a16="http://schemas.microsoft.com/office/drawing/2014/main" id="{073E6459-09D4-6A7D-A981-25A894FF7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1824" y="668975"/>
            <a:ext cx="2281194" cy="4056288"/>
          </a:xfrm>
          <a:prstGeom prst="rect">
            <a:avLst/>
          </a:prstGeom>
        </p:spPr>
      </p:pic>
      <p:pic>
        <p:nvPicPr>
          <p:cNvPr id="6" name="Google Shape;221;p11">
            <a:extLst>
              <a:ext uri="{FF2B5EF4-FFF2-40B4-BE49-F238E27FC236}">
                <a16:creationId xmlns:a16="http://schemas.microsoft.com/office/drawing/2014/main" id="{318FDADA-B426-8BDC-FF95-22B8B2692E15}"/>
              </a:ext>
            </a:extLst>
          </p:cNvPr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220982" y="2167133"/>
            <a:ext cx="6286758" cy="26116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8;p12">
            <a:extLst>
              <a:ext uri="{FF2B5EF4-FFF2-40B4-BE49-F238E27FC236}">
                <a16:creationId xmlns:a16="http://schemas.microsoft.com/office/drawing/2014/main" id="{546D76C5-4E7D-DE70-5D41-7C2558865C72}"/>
              </a:ext>
            </a:extLst>
          </p:cNvPr>
          <p:cNvSpPr txBox="1">
            <a:spLocks/>
          </p:cNvSpPr>
          <p:nvPr/>
        </p:nvSpPr>
        <p:spPr>
          <a:xfrm>
            <a:off x="0" y="342900"/>
            <a:ext cx="9144000" cy="169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32" tIns="45503" rIns="91032" bIns="45503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 ea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⮚"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432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432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indent="-274320" defTabSz="910468" fontAlgn="auto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 on snow settling under different atmospheric conditions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turbulence (snow morphology play a role) 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Imaging 4 m </a:t>
            </a:r>
            <a:r>
              <a:rPr lang="en-US" kern="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⨉</a:t>
            </a: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m </a:t>
            </a:r>
            <a:r>
              <a:rPr lang="en-US" kern="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⨉</a:t>
            </a: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m volume, ~ 10 m above ground 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resolution 6.3 mm/voxel; temporal resolution 200 Hz 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Duration: in total 26 50-second sequences </a:t>
            </a:r>
          </a:p>
        </p:txBody>
      </p:sp>
    </p:spTree>
    <p:extLst>
      <p:ext uri="{BB962C8B-B14F-4D97-AF65-F5344CB8AC3E}">
        <p14:creationId xmlns:p14="http://schemas.microsoft.com/office/powerpoint/2010/main" val="406595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4EF9ADA-1916-3211-3ABD-75517A53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59ACF47-97B6-34C8-0924-1C6762C4B61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Extract marker coordinates from raw calibration images </a:t>
            </a:r>
          </a:p>
        </p:txBody>
      </p:sp>
      <p:sp>
        <p:nvSpPr>
          <p:cNvPr id="4" name="Google Shape;245;p13">
            <a:extLst>
              <a:ext uri="{FF2B5EF4-FFF2-40B4-BE49-F238E27FC236}">
                <a16:creationId xmlns:a16="http://schemas.microsoft.com/office/drawing/2014/main" id="{3989236F-C067-D0E1-4973-39804960056C}"/>
              </a:ext>
            </a:extLst>
          </p:cNvPr>
          <p:cNvSpPr txBox="1"/>
          <p:nvPr/>
        </p:nvSpPr>
        <p:spPr>
          <a:xfrm>
            <a:off x="0" y="342900"/>
            <a:ext cx="9143999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85750" indent="-28575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Extract marker coordinates from raw calibration images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Find “droneMarkerTracking_v3.py” in “calibration image pre-processing” folder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Select path to raw calibration images and run the code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Marker coordinates are exported  as .csv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calibration in the next step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1C34BA-0524-0970-A007-69B99F9E6FF3}"/>
              </a:ext>
            </a:extLst>
          </p:cNvPr>
          <p:cNvGrpSpPr/>
          <p:nvPr/>
        </p:nvGrpSpPr>
        <p:grpSpPr>
          <a:xfrm>
            <a:off x="4509152" y="2047681"/>
            <a:ext cx="2590800" cy="2590800"/>
            <a:chOff x="6248400" y="2048362"/>
            <a:chExt cx="2590800" cy="2590800"/>
          </a:xfrm>
        </p:grpSpPr>
        <p:pic>
          <p:nvPicPr>
            <p:cNvPr id="6" name="Picture 5" descr="A screenshot of a black background&#10;&#10;AI-generated content may be incorrect.">
              <a:extLst>
                <a:ext uri="{FF2B5EF4-FFF2-40B4-BE49-F238E27FC236}">
                  <a16:creationId xmlns:a16="http://schemas.microsoft.com/office/drawing/2014/main" id="{AE98EB18-57A6-2717-88DB-1B5376989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81" t="43442" r="11571" b="820"/>
            <a:stretch>
              <a:fillRect/>
            </a:stretch>
          </p:blipFill>
          <p:spPr>
            <a:xfrm>
              <a:off x="6248400" y="2048362"/>
              <a:ext cx="2286000" cy="22860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6" name="Picture 15" descr="A screenshot of a black background&#10;&#10;AI-generated content may be incorrect.">
              <a:extLst>
                <a:ext uri="{FF2B5EF4-FFF2-40B4-BE49-F238E27FC236}">
                  <a16:creationId xmlns:a16="http://schemas.microsoft.com/office/drawing/2014/main" id="{28267094-6B14-25D6-7584-A5662CC9F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81" t="43442" r="11571" b="820"/>
            <a:stretch>
              <a:fillRect/>
            </a:stretch>
          </p:blipFill>
          <p:spPr>
            <a:xfrm>
              <a:off x="6400800" y="2200762"/>
              <a:ext cx="2286000" cy="22860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7" name="Picture 16" descr="A screenshot of a black background&#10;&#10;AI-generated content may be incorrect.">
              <a:extLst>
                <a:ext uri="{FF2B5EF4-FFF2-40B4-BE49-F238E27FC236}">
                  <a16:creationId xmlns:a16="http://schemas.microsoft.com/office/drawing/2014/main" id="{9358052B-33AB-4A1D-3F97-650ED99AB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81" t="43442" r="11571" b="820"/>
            <a:stretch>
              <a:fillRect/>
            </a:stretch>
          </p:blipFill>
          <p:spPr>
            <a:xfrm>
              <a:off x="6553200" y="2353162"/>
              <a:ext cx="2286000" cy="2286000"/>
            </a:xfrm>
            <a:prstGeom prst="rect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DE9558-CB85-E5C4-6252-47E0D9C2BF60}"/>
              </a:ext>
            </a:extLst>
          </p:cNvPr>
          <p:cNvGrpSpPr/>
          <p:nvPr/>
        </p:nvGrpSpPr>
        <p:grpSpPr>
          <a:xfrm>
            <a:off x="609600" y="2047681"/>
            <a:ext cx="2590799" cy="2600092"/>
            <a:chOff x="762000" y="2075352"/>
            <a:chExt cx="2590799" cy="26000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56492A-530B-8ADC-4A83-AD0803B4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62000" y="2075352"/>
              <a:ext cx="2285999" cy="2295292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D274CCA-488C-1F48-7384-3FA9D388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14400" y="2227752"/>
              <a:ext cx="2285999" cy="2295292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69FB7D-107A-F278-6ECA-F2ADE44D4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66800" y="2380152"/>
              <a:ext cx="2285999" cy="2295292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003B8A3-5954-0337-9709-3074995CE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985" y="3609057"/>
            <a:ext cx="1893659" cy="1038716"/>
          </a:xfrm>
          <a:prstGeom prst="rect">
            <a:avLst/>
          </a:prstGeom>
        </p:spPr>
      </p:pic>
      <p:sp>
        <p:nvSpPr>
          <p:cNvPr id="26" name="Arrow: Right 33">
            <a:extLst>
              <a:ext uri="{FF2B5EF4-FFF2-40B4-BE49-F238E27FC236}">
                <a16:creationId xmlns:a16="http://schemas.microsoft.com/office/drawing/2014/main" id="{CFB6DC2B-8EC4-5A57-85F6-4DCA594986A1}"/>
              </a:ext>
            </a:extLst>
          </p:cNvPr>
          <p:cNvSpPr/>
          <p:nvPr/>
        </p:nvSpPr>
        <p:spPr>
          <a:xfrm>
            <a:off x="3271595" y="3164587"/>
            <a:ext cx="1143000" cy="42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36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4BD649B2-470C-13CC-7AA7-F62E90A4D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141532-BCE3-4A86-9C2E-B653EC1C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266" b="33735"/>
          <a:stretch>
            <a:fillRect/>
          </a:stretch>
        </p:blipFill>
        <p:spPr>
          <a:xfrm>
            <a:off x="600940" y="1581030"/>
            <a:ext cx="2396890" cy="3303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5C7B1-2E60-7DC2-0E7A-895EE8EF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771" y="1610268"/>
            <a:ext cx="4491830" cy="3244934"/>
          </a:xfrm>
          <a:prstGeom prst="rect">
            <a:avLst/>
          </a:prstGeom>
        </p:spPr>
      </p:pic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8066A0FE-0FEC-6D2D-1E0F-0F40CFD371C7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2605CD27-8A2D-3A96-06DE-1EA1EAA6E0AB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9B3E8720-E8DF-5780-4DCB-2EB16C409590}"/>
              </a:ext>
            </a:extLst>
          </p:cNvPr>
          <p:cNvSpPr txBox="1"/>
          <p:nvPr/>
        </p:nvSpPr>
        <p:spPr>
          <a:xfrm>
            <a:off x="0" y="342900"/>
            <a:ext cx="9144000" cy="128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Compute calibration profile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“easyWand5” in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Matlab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load wand points and camera profile (Decimation2X), enter wand spam, compute calibration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first result is with large error, use “Edit outliers” to refine results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068032-DBAE-F15A-ECB6-8B48577A77AC}"/>
              </a:ext>
            </a:extLst>
          </p:cNvPr>
          <p:cNvGrpSpPr/>
          <p:nvPr/>
        </p:nvGrpSpPr>
        <p:grpSpPr>
          <a:xfrm>
            <a:off x="715208" y="1754762"/>
            <a:ext cx="2247638" cy="2023321"/>
            <a:chOff x="247298" y="2011038"/>
            <a:chExt cx="1429102" cy="12864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BBDDEB-75B0-F077-7516-7AACD02F726A}"/>
                </a:ext>
              </a:extLst>
            </p:cNvPr>
            <p:cNvSpPr/>
            <p:nvPr/>
          </p:nvSpPr>
          <p:spPr>
            <a:xfrm>
              <a:off x="249169" y="2011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9E5568-DDB1-9432-94BA-845F303413BF}"/>
                </a:ext>
              </a:extLst>
            </p:cNvPr>
            <p:cNvSpPr/>
            <p:nvPr/>
          </p:nvSpPr>
          <p:spPr>
            <a:xfrm>
              <a:off x="247299" y="2392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CD821-8EDE-071B-8E5C-025B4B241E6D}"/>
                </a:ext>
              </a:extLst>
            </p:cNvPr>
            <p:cNvSpPr/>
            <p:nvPr/>
          </p:nvSpPr>
          <p:spPr>
            <a:xfrm>
              <a:off x="247298" y="3154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F02DC9-1C87-986B-314C-6D2E533C171C}"/>
                </a:ext>
              </a:extLst>
            </p:cNvPr>
            <p:cNvSpPr/>
            <p:nvPr/>
          </p:nvSpPr>
          <p:spPr>
            <a:xfrm>
              <a:off x="247298" y="275396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EA5C6D-AF1E-2C35-7AFD-FA0D6EAD5874}"/>
              </a:ext>
            </a:extLst>
          </p:cNvPr>
          <p:cNvGrpSpPr/>
          <p:nvPr/>
        </p:nvGrpSpPr>
        <p:grpSpPr>
          <a:xfrm>
            <a:off x="3854118" y="1767192"/>
            <a:ext cx="4275219" cy="2479304"/>
            <a:chOff x="2514600" y="1874058"/>
            <a:chExt cx="3962400" cy="22978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693FFD-E35B-DA4E-4E4B-F264032CD8B3}"/>
                </a:ext>
              </a:extLst>
            </p:cNvPr>
            <p:cNvSpPr/>
            <p:nvPr/>
          </p:nvSpPr>
          <p:spPr>
            <a:xfrm>
              <a:off x="2514600" y="3221060"/>
              <a:ext cx="1371600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6DE508-0596-36E5-B311-EFBF2B475835}"/>
                </a:ext>
              </a:extLst>
            </p:cNvPr>
            <p:cNvSpPr/>
            <p:nvPr/>
          </p:nvSpPr>
          <p:spPr>
            <a:xfrm>
              <a:off x="4572000" y="1874058"/>
              <a:ext cx="1905000" cy="229789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849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DCD3245D-713E-AA58-5749-1DA53740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5760CC6E-7E44-7FEC-C052-3695C47482B0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Refine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E48DE512-3F48-FE50-380C-853C1D653544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E58FF991-4B00-33A1-C9BB-13E4DEDC2658}"/>
              </a:ext>
            </a:extLst>
          </p:cNvPr>
          <p:cNvSpPr txBox="1"/>
          <p:nvPr/>
        </p:nvSpPr>
        <p:spPr>
          <a:xfrm>
            <a:off x="0" y="342900"/>
            <a:ext cx="9144000" cy="160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342900" indent="-34290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Refine calibration profile </a:t>
            </a:r>
          </a:p>
          <a:p>
            <a:pPr marL="685307" lvl="1" indent="-34290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Sort calibration points by the residual, remove results that are significantly larger </a:t>
            </a:r>
          </a:p>
          <a:p>
            <a:pPr marL="685307" lvl="1" indent="-34290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cleanEasyWand.m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 to filter results</a:t>
            </a:r>
          </a:p>
          <a:p>
            <a:pPr marL="685307" lvl="1" indent="-34290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When desired Wand score is achieved, save results (.mat file) when the wand score and error meet the desired criteria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705DA4-2F8D-E887-99A6-811DE2563FAB}"/>
              </a:ext>
            </a:extLst>
          </p:cNvPr>
          <p:cNvGrpSpPr/>
          <p:nvPr/>
        </p:nvGrpSpPr>
        <p:grpSpPr>
          <a:xfrm>
            <a:off x="381000" y="1847763"/>
            <a:ext cx="3494428" cy="2809422"/>
            <a:chOff x="315573" y="2003449"/>
            <a:chExt cx="3494428" cy="28094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C1BCDC-86AE-0C8B-6777-3CCBF8A1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499"/>
            <a:stretch>
              <a:fillRect/>
            </a:stretch>
          </p:blipFill>
          <p:spPr>
            <a:xfrm>
              <a:off x="315573" y="2003449"/>
              <a:ext cx="3494428" cy="28094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3CD20E-B869-D2E3-34B4-87CA791591CA}"/>
                </a:ext>
              </a:extLst>
            </p:cNvPr>
            <p:cNvSpPr/>
            <p:nvPr/>
          </p:nvSpPr>
          <p:spPr>
            <a:xfrm>
              <a:off x="524310" y="2952752"/>
              <a:ext cx="1218137" cy="18478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A96C2E-87D7-DF37-EDF8-3F4261140A45}"/>
              </a:ext>
            </a:extLst>
          </p:cNvPr>
          <p:cNvGrpSpPr/>
          <p:nvPr/>
        </p:nvGrpSpPr>
        <p:grpSpPr>
          <a:xfrm>
            <a:off x="4512382" y="1843452"/>
            <a:ext cx="4117320" cy="2969419"/>
            <a:chOff x="4512382" y="1843452"/>
            <a:chExt cx="4117320" cy="29694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3DAC26-CE54-B75F-1A47-A24F2A94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382" y="1843452"/>
              <a:ext cx="4117320" cy="296941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22CA24-53C1-B6EA-2C6C-093C1D876909}"/>
                </a:ext>
              </a:extLst>
            </p:cNvPr>
            <p:cNvSpPr/>
            <p:nvPr/>
          </p:nvSpPr>
          <p:spPr>
            <a:xfrm>
              <a:off x="7000006" y="2021585"/>
              <a:ext cx="1381994" cy="26383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0723A6B-7751-2DF4-8FE9-FFDC83EC7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D503C772-F537-0D7F-3A7F-D6BA33CAC427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Calibration Results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D5BA5CF0-4C46-6EA4-E5C0-55DA9C8A1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93" y="514350"/>
            <a:ext cx="2692400" cy="4038600"/>
          </a:xfrm>
          <a:prstGeom prst="rect">
            <a:avLst/>
          </a:prstGeom>
        </p:spPr>
      </p:pic>
      <p:sp>
        <p:nvSpPr>
          <p:cNvPr id="4" name="Google Shape;245;p13">
            <a:extLst>
              <a:ext uri="{FF2B5EF4-FFF2-40B4-BE49-F238E27FC236}">
                <a16:creationId xmlns:a16="http://schemas.microsoft.com/office/drawing/2014/main" id="{6070E3F3-6940-00E9-2C64-4189A40054A3}"/>
              </a:ext>
            </a:extLst>
          </p:cNvPr>
          <p:cNvSpPr txBox="1"/>
          <p:nvPr/>
        </p:nvSpPr>
        <p:spPr>
          <a:xfrm>
            <a:off x="0" y="342900"/>
            <a:ext cx="6341286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85750" lvl="0" indent="-28575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Calibration result analysis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quality score: 1.48</a:t>
            </a: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end point standard deviation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3.6 mm (total wand length: 34.5 cm)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Reprojection error of each camera</a:t>
            </a:r>
          </a:p>
          <a:p>
            <a:pPr marL="822960" lvl="2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Cam 1: 0.33 pix</a:t>
            </a:r>
          </a:p>
          <a:p>
            <a:pPr marL="822960" lvl="2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Cam 2: 0.37 pix</a:t>
            </a:r>
          </a:p>
          <a:p>
            <a:pPr marL="822960" lvl="2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Cam 3: 0.36 pix</a:t>
            </a:r>
          </a:p>
          <a:p>
            <a:pPr marL="822960" lvl="2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Cam 4: 0.34 pix  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score of 1 or less indicates a good calibration (STD/mean = 1% ) 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code “easyWand2OpenLPT.m” to convert coordinate system and export config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9875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1265054F-6C06-6570-DAF3-C97F46FE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7F63BE37-E96D-3F2E-868E-DBDEEEDDD464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Trajectory Visualization and Post-processing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B68DBD26-823A-B395-C1BE-098B5FCCFD87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97DBC7BA-3A46-C47C-77C4-81D6589AC47A}"/>
              </a:ext>
            </a:extLst>
          </p:cNvPr>
          <p:cNvSpPr txBox="1"/>
          <p:nvPr/>
        </p:nvSpPr>
        <p:spPr>
          <a:xfrm>
            <a:off x="0" y="342900"/>
            <a:ext cx="9143999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Process images using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Create project folder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organize .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tif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images into the /cam*/ folders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Convert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results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configuration files (Use “easyWand2OpenLPT.m” in “easyWand5/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”)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(in command window, enter “path-to-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ShakeTheBox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\ShakeTheBox.exe” “path-to-data\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OpenLPT_proc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trackingconfig.txt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”)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Results are saved in “Tracks” folder as .txt files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Further process the tracking data to extract information; additional details are available in the paper.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73BB2A-8EE9-9930-4424-13493AE4A901}"/>
              </a:ext>
            </a:extLst>
          </p:cNvPr>
          <p:cNvGrpSpPr/>
          <p:nvPr/>
        </p:nvGrpSpPr>
        <p:grpSpPr>
          <a:xfrm>
            <a:off x="1001993" y="2343150"/>
            <a:ext cx="7140013" cy="2507564"/>
            <a:chOff x="1001993" y="2343150"/>
            <a:chExt cx="7140013" cy="2507564"/>
          </a:xfrm>
        </p:grpSpPr>
        <p:pic>
          <p:nvPicPr>
            <p:cNvPr id="6" name="Picture 5" descr="A diagram of a prism&#10;&#10;Description automatically generated">
              <a:extLst>
                <a:ext uri="{FF2B5EF4-FFF2-40B4-BE49-F238E27FC236}">
                  <a16:creationId xmlns:a16="http://schemas.microsoft.com/office/drawing/2014/main" id="{BB8211CE-9744-EB90-4322-BBC74F63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93" y="2343150"/>
              <a:ext cx="7140013" cy="25075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F215D6-AE43-F9CB-5E7C-BF7A3ED9DBF1}"/>
                </a:ext>
              </a:extLst>
            </p:cNvPr>
            <p:cNvSpPr txBox="1"/>
            <p:nvPr/>
          </p:nvSpPr>
          <p:spPr>
            <a:xfrm>
              <a:off x="7391400" y="4367540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LM Roman 10" pitchFamily="2" charset="77"/>
                </a:rPr>
                <a:t>(m/s)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F1176F-C7D0-FDD3-3F0F-7115B78F3D7E}"/>
                </a:ext>
              </a:extLst>
            </p:cNvPr>
            <p:cNvSpPr txBox="1"/>
            <p:nvPr/>
          </p:nvSpPr>
          <p:spPr>
            <a:xfrm>
              <a:off x="4876800" y="2505175"/>
              <a:ext cx="5373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LM Roman 10" pitchFamily="2" charset="77"/>
                </a:rPr>
                <a:t>(m/s)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57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Field 3D PTV System v1.0 Overview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88956" y="3618104"/>
            <a:ext cx="8916626" cy="11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marR="0" lvl="0" indent="-274320" algn="just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Hardware: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a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WiFi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-controlled four-camera multi-view imaging system for data recording and a drone with two-color LED spaced in a fixed distance for calibration </a:t>
            </a:r>
          </a:p>
          <a:p>
            <a:pPr marL="274320" indent="-27432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Software: Remote camera control for field data acquisition,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EasyWand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code for calibration, and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OpenLPT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for 3D particle reconstruction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21;p11">
            <a:extLst>
              <a:ext uri="{FF2B5EF4-FFF2-40B4-BE49-F238E27FC236}">
                <a16:creationId xmlns:a16="http://schemas.microsoft.com/office/drawing/2014/main" id="{9035C703-6AB9-B74F-8DDB-CFDDD7CED3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328" y="392625"/>
            <a:ext cx="8187881" cy="3210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421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8C2D4735-6B78-CBBA-FD2A-9F4D04640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ABB6D2FB-BD0D-2214-4939-D611755794DF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Case III: Pollen Dispersion</a:t>
            </a:r>
          </a:p>
        </p:txBody>
      </p:sp>
    </p:spTree>
    <p:extLst>
      <p:ext uri="{BB962C8B-B14F-4D97-AF65-F5344CB8AC3E}">
        <p14:creationId xmlns:p14="http://schemas.microsoft.com/office/powerpoint/2010/main" val="507163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1347E447-077B-02CA-71D4-E78FD269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3A17A8DC-B8C7-A652-DBBD-3D8456A08789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000" b="1" i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Experimental Setup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>
            <a:extLst>
              <a:ext uri="{FF2B5EF4-FFF2-40B4-BE49-F238E27FC236}">
                <a16:creationId xmlns:a16="http://schemas.microsoft.com/office/drawing/2014/main" id="{994BC0F4-2487-9949-5270-9D0E4486B717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7" name="Picture 6" descr="A picture containing grass, tree, outdoor, sky&#10;&#10;Description automatically generated">
            <a:extLst>
              <a:ext uri="{FF2B5EF4-FFF2-40B4-BE49-F238E27FC236}">
                <a16:creationId xmlns:a16="http://schemas.microsoft.com/office/drawing/2014/main" id="{20D340B2-EF75-125A-51AF-3AD23C29CE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9" y="1894318"/>
            <a:ext cx="2956001" cy="2077572"/>
          </a:xfrm>
          <a:prstGeom prst="rect">
            <a:avLst/>
          </a:prstGeom>
        </p:spPr>
      </p:pic>
      <p:sp>
        <p:nvSpPr>
          <p:cNvPr id="18" name="Google Shape;228;p12">
            <a:extLst>
              <a:ext uri="{FF2B5EF4-FFF2-40B4-BE49-F238E27FC236}">
                <a16:creationId xmlns:a16="http://schemas.microsoft.com/office/drawing/2014/main" id="{0CB35E0B-C391-7020-C581-F4F404DF3F33}"/>
              </a:ext>
            </a:extLst>
          </p:cNvPr>
          <p:cNvSpPr txBox="1">
            <a:spLocks/>
          </p:cNvSpPr>
          <p:nvPr/>
        </p:nvSpPr>
        <p:spPr>
          <a:xfrm>
            <a:off x="-1" y="349745"/>
            <a:ext cx="9144001" cy="138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32" tIns="45503" rIns="91032" bIns="4550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 ea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⮚"/>
              <a:defRPr sz="16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432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432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indent="-274320" defTabSz="910468" fontAlgn="auto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b="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 into pollen particle emission from a cottonwood tree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Deployments of the system done over Summer 2022 during a time of high pollen density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3D PTV system to obtain particle tracks of cottonwood pollen during the daytime </a:t>
            </a:r>
          </a:p>
          <a:p>
            <a:pPr marL="548640" lvl="1" indent="-274320" defTabSz="910468" fontAlgn="auto">
              <a:spcAft>
                <a:spcPts val="60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</a:pPr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better understanding of pollen emission can potentially improve forecasting for people with allergies</a:t>
            </a:r>
          </a:p>
        </p:txBody>
      </p:sp>
      <p:pic>
        <p:nvPicPr>
          <p:cNvPr id="3" name="Picture 2" descr="A close-up of a tree with white fluffy feathers&#10;&#10;Description automatically generated">
            <a:extLst>
              <a:ext uri="{FF2B5EF4-FFF2-40B4-BE49-F238E27FC236}">
                <a16:creationId xmlns:a16="http://schemas.microsoft.com/office/drawing/2014/main" id="{1FBF2636-DB97-FBCF-0A6A-73FDF5B1A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40" y="1894318"/>
            <a:ext cx="2797970" cy="2095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BE034C-8A67-C51A-DF95-6AB79B019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85950"/>
            <a:ext cx="2842175" cy="20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10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768D4C4-B70F-0013-12A3-677E432AD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F5B23EE3-536F-FADC-4CAB-D71541C6AB81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Extract marker coordinates from raw calibration images </a:t>
            </a:r>
          </a:p>
        </p:txBody>
      </p:sp>
      <p:sp>
        <p:nvSpPr>
          <p:cNvPr id="4" name="Google Shape;245;p13">
            <a:extLst>
              <a:ext uri="{FF2B5EF4-FFF2-40B4-BE49-F238E27FC236}">
                <a16:creationId xmlns:a16="http://schemas.microsoft.com/office/drawing/2014/main" id="{0612910F-2D6C-4DEC-8A8D-E3D50DE70013}"/>
              </a:ext>
            </a:extLst>
          </p:cNvPr>
          <p:cNvSpPr txBox="1"/>
          <p:nvPr/>
        </p:nvSpPr>
        <p:spPr>
          <a:xfrm>
            <a:off x="0" y="342900"/>
            <a:ext cx="9143999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Extract marker coordinates from raw calibration images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Find “droneMarkerTracking_v3.py” in “calibration image pre-processing” folder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Select path to raw calibration images and run the code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Marker coordinates are exported  as .csv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calibration in the next step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73F506-90BC-FC0B-C1F2-57A7D876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985" y="3609057"/>
            <a:ext cx="1893659" cy="1038716"/>
          </a:xfrm>
          <a:prstGeom prst="rect">
            <a:avLst/>
          </a:prstGeom>
        </p:spPr>
      </p:pic>
      <p:sp>
        <p:nvSpPr>
          <p:cNvPr id="26" name="Arrow: Right 33">
            <a:extLst>
              <a:ext uri="{FF2B5EF4-FFF2-40B4-BE49-F238E27FC236}">
                <a16:creationId xmlns:a16="http://schemas.microsoft.com/office/drawing/2014/main" id="{3FE1F25D-BC71-6F1A-1996-76BB2DFEF42A}"/>
              </a:ext>
            </a:extLst>
          </p:cNvPr>
          <p:cNvSpPr/>
          <p:nvPr/>
        </p:nvSpPr>
        <p:spPr>
          <a:xfrm>
            <a:off x="3271595" y="3164587"/>
            <a:ext cx="1143000" cy="429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BCD81C-61BF-A47B-1B07-A14ACBB2373A}"/>
              </a:ext>
            </a:extLst>
          </p:cNvPr>
          <p:cNvGrpSpPr/>
          <p:nvPr/>
        </p:nvGrpSpPr>
        <p:grpSpPr>
          <a:xfrm>
            <a:off x="4516519" y="2085204"/>
            <a:ext cx="2715466" cy="2587882"/>
            <a:chOff x="1087815" y="1871107"/>
            <a:chExt cx="2715466" cy="25878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5890DB-710F-D796-016D-CB14B5AE9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815" y="1871107"/>
              <a:ext cx="2410666" cy="2283082"/>
            </a:xfrm>
            <a:prstGeom prst="rect">
              <a:avLst/>
            </a:prstGeom>
            <a:ln w="25400">
              <a:solidFill>
                <a:srgbClr val="7030A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D9D24A-AF7A-6D65-8195-8FBF6E1EB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0215" y="2023507"/>
              <a:ext cx="2410666" cy="2283082"/>
            </a:xfrm>
            <a:prstGeom prst="rect">
              <a:avLst/>
            </a:prstGeom>
            <a:ln w="25400">
              <a:solidFill>
                <a:srgbClr val="7030A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664916-A8DB-934F-4081-F75301B78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615" y="2175907"/>
              <a:ext cx="2410666" cy="2283082"/>
            </a:xfrm>
            <a:prstGeom prst="rect">
              <a:avLst/>
            </a:prstGeom>
            <a:ln w="25400">
              <a:solidFill>
                <a:srgbClr val="7030A0"/>
              </a:solidFill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89E07-576F-919D-B709-2C969B30D89F}"/>
              </a:ext>
            </a:extLst>
          </p:cNvPr>
          <p:cNvGrpSpPr/>
          <p:nvPr/>
        </p:nvGrpSpPr>
        <p:grpSpPr>
          <a:xfrm>
            <a:off x="118622" y="1949736"/>
            <a:ext cx="3062522" cy="2698037"/>
            <a:chOff x="118621" y="1949736"/>
            <a:chExt cx="3265151" cy="287655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E17588-3CF2-A3B6-F3C9-8B4B7FE34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21" y="1949736"/>
              <a:ext cx="2960351" cy="257175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30B264-C7D9-17B5-6451-97C6195AA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021" y="2102136"/>
              <a:ext cx="2960351" cy="257175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B79659D-37BA-4249-E17F-C0CE5A5F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421" y="2254536"/>
              <a:ext cx="2960351" cy="2571750"/>
            </a:xfrm>
            <a:prstGeom prst="rect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48FBD5-D752-DBB2-0A65-B964CC9966D6}"/>
              </a:ext>
            </a:extLst>
          </p:cNvPr>
          <p:cNvSpPr/>
          <p:nvPr/>
        </p:nvSpPr>
        <p:spPr>
          <a:xfrm>
            <a:off x="1225536" y="3240787"/>
            <a:ext cx="304800" cy="29075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4FB70BB-0425-7256-3EAB-2DF0CD34D067}"/>
              </a:ext>
            </a:extLst>
          </p:cNvPr>
          <p:cNvSpPr/>
          <p:nvPr/>
        </p:nvSpPr>
        <p:spPr>
          <a:xfrm>
            <a:off x="1632260" y="3500059"/>
            <a:ext cx="304800" cy="290758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9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E584D513-B78E-E423-4DDB-D89569D8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A9BBAA4A-C52D-0A38-03FC-C6CCB146CF5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AD5DC22B-C499-7BA4-F73E-08C346DCF979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AFB4FD35-17CB-22B9-B5A6-4232176F1578}"/>
              </a:ext>
            </a:extLst>
          </p:cNvPr>
          <p:cNvSpPr txBox="1"/>
          <p:nvPr/>
        </p:nvSpPr>
        <p:spPr>
          <a:xfrm>
            <a:off x="0" y="342900"/>
            <a:ext cx="9144000" cy="105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Compute calibration profile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“easyWand5” in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Matlab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load wand points and camera profile (Decimation2X), enter wand spam, compute calibration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first result is with large error, use “Edit outliers” to refine results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52D020-DCA5-8DBF-8FF9-F4F0E3FD420F}"/>
              </a:ext>
            </a:extLst>
          </p:cNvPr>
          <p:cNvGrpSpPr/>
          <p:nvPr/>
        </p:nvGrpSpPr>
        <p:grpSpPr>
          <a:xfrm>
            <a:off x="2976231" y="1376690"/>
            <a:ext cx="6005915" cy="3377547"/>
            <a:chOff x="3352800" y="1309992"/>
            <a:chExt cx="5553146" cy="31229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A10D55-E8FE-9873-9F57-D552353D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1309992"/>
              <a:ext cx="5553146" cy="3122923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E273C9-B7F1-3214-7422-E0886B100F03}"/>
                </a:ext>
              </a:extLst>
            </p:cNvPr>
            <p:cNvGrpSpPr/>
            <p:nvPr/>
          </p:nvGrpSpPr>
          <p:grpSpPr>
            <a:xfrm>
              <a:off x="3581400" y="1356240"/>
              <a:ext cx="5181598" cy="3027787"/>
              <a:chOff x="2261836" y="1493175"/>
              <a:chExt cx="4802458" cy="280624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86E467-F9AC-078A-C835-278CE67D4D7A}"/>
                  </a:ext>
                </a:extLst>
              </p:cNvPr>
              <p:cNvSpPr/>
              <p:nvPr/>
            </p:nvSpPr>
            <p:spPr>
              <a:xfrm>
                <a:off x="2261836" y="3221060"/>
                <a:ext cx="1371600" cy="143476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77E7BDE-F791-0316-B246-C363AC6DCDF7}"/>
                  </a:ext>
                </a:extLst>
              </p:cNvPr>
              <p:cNvSpPr/>
              <p:nvPr/>
            </p:nvSpPr>
            <p:spPr>
              <a:xfrm>
                <a:off x="4571999" y="1493175"/>
                <a:ext cx="2492295" cy="280624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E9A189A-31F9-748B-B8FC-81141CA7E9D3}"/>
              </a:ext>
            </a:extLst>
          </p:cNvPr>
          <p:cNvGrpSpPr/>
          <p:nvPr/>
        </p:nvGrpSpPr>
        <p:grpSpPr>
          <a:xfrm>
            <a:off x="289210" y="1422938"/>
            <a:ext cx="2530190" cy="3377548"/>
            <a:chOff x="228600" y="1878850"/>
            <a:chExt cx="1524000" cy="20371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A58B0-2756-0D5E-BEDA-AB08A331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4614" b="34769"/>
            <a:stretch>
              <a:fillRect/>
            </a:stretch>
          </p:blipFill>
          <p:spPr>
            <a:xfrm>
              <a:off x="228600" y="1878850"/>
              <a:ext cx="1524000" cy="20371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6CE522-8825-2ED9-E7F8-3C8E35562183}"/>
                </a:ext>
              </a:extLst>
            </p:cNvPr>
            <p:cNvSpPr/>
            <p:nvPr/>
          </p:nvSpPr>
          <p:spPr>
            <a:xfrm>
              <a:off x="249169" y="2011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F99FA8-CB7B-CBF6-1A1C-21EA9252307C}"/>
                </a:ext>
              </a:extLst>
            </p:cNvPr>
            <p:cNvSpPr/>
            <p:nvPr/>
          </p:nvSpPr>
          <p:spPr>
            <a:xfrm>
              <a:off x="247299" y="2392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C94FA1-87D7-6F52-780C-BE4FDA589756}"/>
                </a:ext>
              </a:extLst>
            </p:cNvPr>
            <p:cNvSpPr/>
            <p:nvPr/>
          </p:nvSpPr>
          <p:spPr>
            <a:xfrm>
              <a:off x="247298" y="315403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EEB7D0-B5AD-05D7-2601-A007FFC37FD1}"/>
                </a:ext>
              </a:extLst>
            </p:cNvPr>
            <p:cNvSpPr/>
            <p:nvPr/>
          </p:nvSpPr>
          <p:spPr>
            <a:xfrm>
              <a:off x="247298" y="2753968"/>
              <a:ext cx="1427231" cy="143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894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E6B19C1E-6B99-58DF-5DA4-9C00DA451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4C023212-61BD-9938-05EA-21553C8CD75F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Refine Calibration Profile</a:t>
            </a: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C9E9767D-3FB3-8E3D-5EC8-3988D0E1278A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293A702B-5D41-1061-DC2B-9D138566F3BE}"/>
              </a:ext>
            </a:extLst>
          </p:cNvPr>
          <p:cNvSpPr txBox="1"/>
          <p:nvPr/>
        </p:nvSpPr>
        <p:spPr>
          <a:xfrm>
            <a:off x="0" y="342900"/>
            <a:ext cx="9144000" cy="130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Refine calibration profile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Sort calibration points by the residual, remove results that are significantly larger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 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cleanEasyWand.m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“easyWand5/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easyWand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6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OpenLPT</a:t>
            </a: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 to filter results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When desired Wand score is achieved, save results (.mat file) when the wand score and error meet the desired criteria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410912-80A4-E2BA-7094-07F4637F805C}"/>
              </a:ext>
            </a:extLst>
          </p:cNvPr>
          <p:cNvGrpSpPr/>
          <p:nvPr/>
        </p:nvGrpSpPr>
        <p:grpSpPr>
          <a:xfrm>
            <a:off x="76200" y="1846942"/>
            <a:ext cx="3810000" cy="3075512"/>
            <a:chOff x="450032" y="1805291"/>
            <a:chExt cx="3710303" cy="30048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2783BE-9643-8CA5-F4EA-531ABD62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032" y="1805291"/>
              <a:ext cx="3710303" cy="300482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4976DC-F09E-394F-9BC8-300105D9327D}"/>
                </a:ext>
              </a:extLst>
            </p:cNvPr>
            <p:cNvSpPr/>
            <p:nvPr/>
          </p:nvSpPr>
          <p:spPr>
            <a:xfrm>
              <a:off x="533400" y="2038350"/>
              <a:ext cx="1447800" cy="15240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259AED-E615-00FA-062D-D0C434850AFB}"/>
              </a:ext>
            </a:extLst>
          </p:cNvPr>
          <p:cNvGrpSpPr/>
          <p:nvPr/>
        </p:nvGrpSpPr>
        <p:grpSpPr>
          <a:xfrm>
            <a:off x="4022539" y="1876795"/>
            <a:ext cx="5031970" cy="3014879"/>
            <a:chOff x="4108498" y="2141231"/>
            <a:chExt cx="4557457" cy="25113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9322DB-EE34-0045-6F50-800AA3321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420" b="20380"/>
            <a:stretch>
              <a:fillRect/>
            </a:stretch>
          </p:blipFill>
          <p:spPr>
            <a:xfrm>
              <a:off x="4108498" y="2141231"/>
              <a:ext cx="4557457" cy="251131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77E966-F9A0-1BB3-B095-2DB4B9D928DE}"/>
                </a:ext>
              </a:extLst>
            </p:cNvPr>
            <p:cNvSpPr/>
            <p:nvPr/>
          </p:nvSpPr>
          <p:spPr>
            <a:xfrm>
              <a:off x="6858000" y="2222659"/>
              <a:ext cx="1447800" cy="26383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783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7721540A-B095-1DF7-9897-E585235E7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125144A7-6515-C5A3-6C0A-7FEA55F777EB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Calibration Results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5;p13">
            <a:extLst>
              <a:ext uri="{FF2B5EF4-FFF2-40B4-BE49-F238E27FC236}">
                <a16:creationId xmlns:a16="http://schemas.microsoft.com/office/drawing/2014/main" id="{B80CFA50-DB99-5863-DC8B-97070FA3C431}"/>
              </a:ext>
            </a:extLst>
          </p:cNvPr>
          <p:cNvSpPr txBox="1"/>
          <p:nvPr/>
        </p:nvSpPr>
        <p:spPr>
          <a:xfrm>
            <a:off x="85106" y="3546008"/>
            <a:ext cx="8973787" cy="130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lvl="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quality score: 0.94</a:t>
            </a:r>
            <a:endParaRPr lang="en-US" sz="16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end point standard deviation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2 mm (total wand length: 34.5 cm)</a:t>
            </a:r>
          </a:p>
          <a:p>
            <a:pPr marL="27432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Reprojection error of each camera (Cam 1: 0.2 pix; Cam 2: 0.29 pix; Cam 3: 0.29 pix; Cam 4: 0.20 pix)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Wand score of 1 or less indicates a good calibration (STD/mean = 1% ) 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code “easyWand2OpenLPT.m” to export config files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</p:txBody>
      </p:sp>
      <p:pic>
        <p:nvPicPr>
          <p:cNvPr id="2" name="Picture 1" descr="A diagram of a graph&#10;&#10;AI-generated content may be incorrect.">
            <a:extLst>
              <a:ext uri="{FF2B5EF4-FFF2-40B4-BE49-F238E27FC236}">
                <a16:creationId xmlns:a16="http://schemas.microsoft.com/office/drawing/2014/main" id="{5A353C18-A8A6-3A34-BC9D-A22E70AB7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2899"/>
            <a:ext cx="2667000" cy="32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0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A8116B01-8B32-6942-EBD5-7C5E5800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C2A2991C-55F0-6659-EAF5-FB8AF989180B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Trajectory Visualization and Post-processing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3">
            <a:extLst>
              <a:ext uri="{FF2B5EF4-FFF2-40B4-BE49-F238E27FC236}">
                <a16:creationId xmlns:a16="http://schemas.microsoft.com/office/drawing/2014/main" id="{35A0416F-5A76-6E43-8A7C-AD859A875C07}"/>
              </a:ext>
            </a:extLst>
          </p:cNvPr>
          <p:cNvSpPr txBox="1"/>
          <p:nvPr/>
        </p:nvSpPr>
        <p:spPr>
          <a:xfrm>
            <a:off x="74974" y="392625"/>
            <a:ext cx="8970411" cy="47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215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46519BF3-70AF-B6FE-4B98-BBCE340E6B6E}"/>
              </a:ext>
            </a:extLst>
          </p:cNvPr>
          <p:cNvSpPr txBox="1"/>
          <p:nvPr/>
        </p:nvSpPr>
        <p:spPr>
          <a:xfrm>
            <a:off x="0" y="342900"/>
            <a:ext cx="9143999" cy="203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Process images using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Create project folder for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organize .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tif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images into the /cam*/ folders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Convert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results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configuration files (Use “easyWand2OpenLPT.m” in “easyWand5/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easyWand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to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”)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(in command window, enter “path-to-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ShakeTheBox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\ShakeTheBox.exe” “path-to-data\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OpenLPT_proc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\</a:t>
            </a:r>
            <a:r>
              <a:rPr lang="en-US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trackingconfig.txt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”)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Results are saved in “Tracks” folder as .txt files </a:t>
            </a:r>
          </a:p>
          <a:p>
            <a:pPr marL="548640" lvl="1" indent="-274320"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Further process the tracking data to extract information; additional details are available in the paper.</a:t>
            </a:r>
          </a:p>
        </p:txBody>
      </p:sp>
      <p:pic>
        <p:nvPicPr>
          <p:cNvPr id="9" name="Picture 8" descr="A diagram of a hexagon with numbers and lines&#10;&#10;Description automatically generated">
            <a:extLst>
              <a:ext uri="{FF2B5EF4-FFF2-40B4-BE49-F238E27FC236}">
                <a16:creationId xmlns:a16="http://schemas.microsoft.com/office/drawing/2014/main" id="{6F562813-CF99-100C-750D-CBA892695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8" y="2350832"/>
            <a:ext cx="7406803" cy="25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7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DD2F1FFD-1D41-C591-3859-2EAE2279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0C238BC6-3D32-443D-37F4-E75F9D1D8C5F}"/>
              </a:ext>
            </a:extLst>
          </p:cNvPr>
          <p:cNvSpPr txBox="1"/>
          <p:nvPr/>
        </p:nvSpPr>
        <p:spPr>
          <a:xfrm>
            <a:off x="1981200" y="240030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346309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>
          <a:extLst>
            <a:ext uri="{FF2B5EF4-FFF2-40B4-BE49-F238E27FC236}">
              <a16:creationId xmlns:a16="http://schemas.microsoft.com/office/drawing/2014/main" id="{6670C559-FF93-8D18-605D-3DBB587D5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>
            <a:extLst>
              <a:ext uri="{FF2B5EF4-FFF2-40B4-BE49-F238E27FC236}">
                <a16:creationId xmlns:a16="http://schemas.microsoft.com/office/drawing/2014/main" id="{0E00DEAD-7BC4-BE3A-AEA0-DAFEECE6B2F7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Hardware Overview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45;p13">
            <a:extLst>
              <a:ext uri="{FF2B5EF4-FFF2-40B4-BE49-F238E27FC236}">
                <a16:creationId xmlns:a16="http://schemas.microsoft.com/office/drawing/2014/main" id="{6ED02C76-67AE-87F4-2B64-00C4AF7D20D5}"/>
              </a:ext>
            </a:extLst>
          </p:cNvPr>
          <p:cNvSpPr txBox="1"/>
          <p:nvPr/>
        </p:nvSpPr>
        <p:spPr>
          <a:xfrm>
            <a:off x="0" y="3118471"/>
            <a:ext cx="9155821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marR="0" lvl="1" indent="-274320" algn="jus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Main hardware components </a:t>
            </a:r>
          </a:p>
          <a:p>
            <a:pPr marL="54864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itchFamily="2" charset="2"/>
              <a:buChar char="§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Imaging </a:t>
            </a:r>
            <a:r>
              <a:rPr lang="en-US" altLang="zh-CN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module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for acquiring and storing PTV data </a:t>
            </a:r>
          </a:p>
          <a:p>
            <a:pPr marL="54864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itchFamily="2" charset="2"/>
              <a:buChar char="§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Central computer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 for controlling camera alignment and data acquisition 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  <a:p>
            <a:pPr marL="54864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itchFamily="2" charset="2"/>
              <a:buChar char="§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Calibration 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module for camera alignment and 3D image reconstruction 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  <a:p>
            <a:pPr marL="54864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itchFamily="2" charset="2"/>
              <a:buChar char="§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Lighting module for enhancing the signal in the desired sample volume (optional) </a:t>
            </a:r>
          </a:p>
          <a:p>
            <a:pPr marL="274320" lvl="1" indent="-274320" algn="ju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Entire imaging hardware component can be transferred through a customized mounting platform 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/>
              <a:ea typeface="Arial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3E0B7-9F41-53AB-95FD-774A42E6390F}"/>
              </a:ext>
            </a:extLst>
          </p:cNvPr>
          <p:cNvSpPr txBox="1"/>
          <p:nvPr/>
        </p:nvSpPr>
        <p:spPr>
          <a:xfrm>
            <a:off x="422694" y="2139434"/>
            <a:ext cx="1524003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Customized mounting platform</a:t>
            </a:r>
          </a:p>
        </p:txBody>
      </p:sp>
      <p:pic>
        <p:nvPicPr>
          <p:cNvPr id="8" name="Picture 7" descr="A drone and several camera equipment&#10;&#10;AI-generated content may be incorrect.">
            <a:extLst>
              <a:ext uri="{FF2B5EF4-FFF2-40B4-BE49-F238E27FC236}">
                <a16:creationId xmlns:a16="http://schemas.microsoft.com/office/drawing/2014/main" id="{2D8D37CA-312A-5B49-84E0-AEACE1293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2592" r="15556" b="4814"/>
          <a:stretch/>
        </p:blipFill>
        <p:spPr>
          <a:xfrm>
            <a:off x="1981203" y="425561"/>
            <a:ext cx="2547603" cy="2610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CE80E9-2990-794D-8067-7072314E2D1D}"/>
              </a:ext>
            </a:extLst>
          </p:cNvPr>
          <p:cNvSpPr txBox="1"/>
          <p:nvPr/>
        </p:nvSpPr>
        <p:spPr>
          <a:xfrm>
            <a:off x="5181599" y="657957"/>
            <a:ext cx="1295401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Imaging module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8600B-E354-2E9A-88CF-3D92DB030B2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67199" y="747725"/>
            <a:ext cx="914400" cy="4449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3A82B5-1EC6-8132-60E1-1EF9FBFCFA1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62199" y="747725"/>
            <a:ext cx="2819400" cy="2527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2B0D00-AB36-27AF-B891-9E4991D24DB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53377" y="747725"/>
            <a:ext cx="1628222" cy="4261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C135B3-50A0-6FE0-5459-C0676A6C690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971799" y="747725"/>
            <a:ext cx="2209800" cy="345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6B298-36C7-194B-DCCF-46588A7F077E}"/>
              </a:ext>
            </a:extLst>
          </p:cNvPr>
          <p:cNvCxnSpPr>
            <a:cxnSpLocks/>
          </p:cNvCxnSpPr>
          <p:nvPr/>
        </p:nvCxnSpPr>
        <p:spPr>
          <a:xfrm>
            <a:off x="1843767" y="2318971"/>
            <a:ext cx="747033" cy="2527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107FEA0-FE9E-275F-DC54-8D211CAF16EF}"/>
              </a:ext>
            </a:extLst>
          </p:cNvPr>
          <p:cNvSpPr txBox="1"/>
          <p:nvPr/>
        </p:nvSpPr>
        <p:spPr>
          <a:xfrm>
            <a:off x="4789709" y="1512898"/>
            <a:ext cx="1384365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Central computer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C2E614-A8D3-8A8F-310D-8C1FAFD2B10C}"/>
              </a:ext>
            </a:extLst>
          </p:cNvPr>
          <p:cNvCxnSpPr>
            <a:cxnSpLocks/>
          </p:cNvCxnSpPr>
          <p:nvPr/>
        </p:nvCxnSpPr>
        <p:spPr>
          <a:xfrm flipH="1">
            <a:off x="3810000" y="1580616"/>
            <a:ext cx="1015830" cy="4449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948BD5-FE6F-35BB-C3B3-82D4B866DBD8}"/>
              </a:ext>
            </a:extLst>
          </p:cNvPr>
          <p:cNvSpPr txBox="1"/>
          <p:nvPr/>
        </p:nvSpPr>
        <p:spPr>
          <a:xfrm>
            <a:off x="4860336" y="1788444"/>
            <a:ext cx="2209800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Drone for carrying calibration component (optional)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92237A-3E09-0DDA-F19C-413C9B9A058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038600" y="1967981"/>
            <a:ext cx="821736" cy="6037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A35B79C-4A1D-C998-032D-E91379F79B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65" b="23506"/>
          <a:stretch/>
        </p:blipFill>
        <p:spPr>
          <a:xfrm>
            <a:off x="4894842" y="2205126"/>
            <a:ext cx="1244726" cy="75033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BA547F-072D-2B97-5D1E-BACC8F45D747}"/>
              </a:ext>
            </a:extLst>
          </p:cNvPr>
          <p:cNvSpPr txBox="1"/>
          <p:nvPr/>
        </p:nvSpPr>
        <p:spPr>
          <a:xfrm>
            <a:off x="6324600" y="2505200"/>
            <a:ext cx="22098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0468" eaLnBrk="1" fontAlgn="auto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4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Calibration bar</a:t>
            </a:r>
          </a:p>
        </p:txBody>
      </p:sp>
    </p:spTree>
    <p:extLst>
      <p:ext uri="{BB962C8B-B14F-4D97-AF65-F5344CB8AC3E}">
        <p14:creationId xmlns:p14="http://schemas.microsoft.com/office/powerpoint/2010/main" val="36403770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631D2E26-11A6-DA27-9B14-7C48A9499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EEB58A65-0B2D-C72F-A019-0EA46695135A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Imaging Module</a:t>
            </a:r>
            <a:endParaRPr kumimoji="0" lang="en-US" sz="20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5;p13">
            <a:extLst>
              <a:ext uri="{FF2B5EF4-FFF2-40B4-BE49-F238E27FC236}">
                <a16:creationId xmlns:a16="http://schemas.microsoft.com/office/drawing/2014/main" id="{78E69397-4CEB-8363-1C15-BADDCB2BA865}"/>
              </a:ext>
            </a:extLst>
          </p:cNvPr>
          <p:cNvSpPr txBox="1"/>
          <p:nvPr/>
        </p:nvSpPr>
        <p:spPr>
          <a:xfrm>
            <a:off x="1" y="3566547"/>
            <a:ext cx="9144000" cy="128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Include four imaging units, </a:t>
            </a:r>
            <a:r>
              <a:rPr lang="en-US" sz="1600" dirty="0">
                <a:solidFill>
                  <a:srgbClr val="000000"/>
                </a:solidFill>
                <a:latin typeface="Times New Roman"/>
                <a:ea typeface="Arial"/>
                <a:cs typeface="Times New Roman"/>
                <a:sym typeface="Times New Roman"/>
              </a:rPr>
              <a:t>protective wooden boxes for easy setup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, each mounted on a tripod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Cameras are synchronized via sync cables, with one master imaging unit controlling three slave units </a:t>
            </a:r>
          </a:p>
          <a:p>
            <a:pPr marL="274320" indent="-274320" algn="just" eaLnBrk="1" fontAlgn="auto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Wingdings" pitchFamily="2" charset="2"/>
              <a:buChar char="Ø"/>
              <a:defRPr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Each imaging unit includes a camera with a lens attached, a two-axis motorized stage for camera mounting and alignment, and GPS sensor. Data acquisition board are inside the wooden box enclosure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3E3510-AFAB-3303-B984-7297D2A1C712}"/>
              </a:ext>
            </a:extLst>
          </p:cNvPr>
          <p:cNvGrpSpPr/>
          <p:nvPr/>
        </p:nvGrpSpPr>
        <p:grpSpPr>
          <a:xfrm>
            <a:off x="5486400" y="515288"/>
            <a:ext cx="3581400" cy="2914368"/>
            <a:chOff x="5486400" y="515288"/>
            <a:chExt cx="3581400" cy="2914368"/>
          </a:xfrm>
        </p:grpSpPr>
        <p:pic>
          <p:nvPicPr>
            <p:cNvPr id="17" name="Picture 16" descr="A machine on a tripod&#10;&#10;Description automatically generated">
              <a:extLst>
                <a:ext uri="{FF2B5EF4-FFF2-40B4-BE49-F238E27FC236}">
                  <a16:creationId xmlns:a16="http://schemas.microsoft.com/office/drawing/2014/main" id="{68711998-881F-481C-D0EF-2E2382E50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" t="16420" r="20566" b="14445"/>
            <a:stretch/>
          </p:blipFill>
          <p:spPr>
            <a:xfrm rot="5400000">
              <a:off x="5029245" y="972443"/>
              <a:ext cx="2914368" cy="20000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18429-546B-CEB7-4059-255ADCC3884D}"/>
                </a:ext>
              </a:extLst>
            </p:cNvPr>
            <p:cNvSpPr txBox="1"/>
            <p:nvPr/>
          </p:nvSpPr>
          <p:spPr>
            <a:xfrm>
              <a:off x="7749520" y="2365077"/>
              <a:ext cx="1226221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0468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  <a:sym typeface="Arial"/>
                </a:rPr>
                <a:t>Synchronization Cable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DFE82A1-F19E-082B-C849-68A7E287400F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6858000" y="1826418"/>
              <a:ext cx="891520" cy="71819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A8A33A-D375-B4AD-21D9-31E5FB6FF64D}"/>
                </a:ext>
              </a:extLst>
            </p:cNvPr>
            <p:cNvSpPr txBox="1"/>
            <p:nvPr/>
          </p:nvSpPr>
          <p:spPr>
            <a:xfrm>
              <a:off x="7749520" y="569563"/>
              <a:ext cx="708680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0468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  <a:sym typeface="Arial"/>
                </a:rPr>
                <a:t>Camera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509CA4A-B20D-9291-A3C6-20B865EB53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4600" y="971550"/>
              <a:ext cx="1384722" cy="31637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DE1E7D-C33A-D3EE-936D-694C8B6F094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6248400" y="659331"/>
              <a:ext cx="1501120" cy="13441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2D88C2-CD83-3EDB-5654-D8FBA432760D}"/>
                </a:ext>
              </a:extLst>
            </p:cNvPr>
            <p:cNvSpPr txBox="1"/>
            <p:nvPr/>
          </p:nvSpPr>
          <p:spPr>
            <a:xfrm>
              <a:off x="7749520" y="1826418"/>
              <a:ext cx="1226222" cy="179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0468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  <a:sym typeface="Arial"/>
                </a:rPr>
                <a:t>Motorized stage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785792D-0BF1-11F0-E693-F2A324E097A0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6463795" y="1200150"/>
              <a:ext cx="1285725" cy="71603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7D3EAF-36B4-7F3F-5818-29423AC266D9}"/>
                </a:ext>
              </a:extLst>
            </p:cNvPr>
            <p:cNvSpPr txBox="1"/>
            <p:nvPr/>
          </p:nvSpPr>
          <p:spPr>
            <a:xfrm>
              <a:off x="7749520" y="1108222"/>
              <a:ext cx="1318280" cy="3590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0468" eaLnBrk="1" fontAlgn="auto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  <a:sym typeface="Arial"/>
                </a:rPr>
                <a:t>Magnetometer and accelerometer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9DC731-AEBA-5474-EFCD-1634BCCDACA5}"/>
              </a:ext>
            </a:extLst>
          </p:cNvPr>
          <p:cNvGrpSpPr/>
          <p:nvPr/>
        </p:nvGrpSpPr>
        <p:grpSpPr>
          <a:xfrm>
            <a:off x="300087" y="515288"/>
            <a:ext cx="5033913" cy="2910726"/>
            <a:chOff x="356814" y="518930"/>
            <a:chExt cx="5033913" cy="29107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9AB3481-DA14-FDC0-EC49-13164E92EECA}"/>
                </a:ext>
              </a:extLst>
            </p:cNvPr>
            <p:cNvGrpSpPr/>
            <p:nvPr/>
          </p:nvGrpSpPr>
          <p:grpSpPr>
            <a:xfrm>
              <a:off x="356814" y="518930"/>
              <a:ext cx="5033913" cy="2910726"/>
              <a:chOff x="679199" y="343183"/>
              <a:chExt cx="5033913" cy="291072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06DF322-4DAE-F75D-05BC-6D50AFDBD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6" t="10000" r="8889" b="6826"/>
              <a:stretch/>
            </p:blipFill>
            <p:spPr>
              <a:xfrm>
                <a:off x="1721005" y="343183"/>
                <a:ext cx="3992107" cy="2910726"/>
              </a:xfrm>
              <a:prstGeom prst="rect">
                <a:avLst/>
              </a:prstGeom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6FF3DFE-9158-2194-7DDA-DC4C6BC9EA14}"/>
                  </a:ext>
                </a:extLst>
              </p:cNvPr>
              <p:cNvCxnSpPr>
                <a:cxnSpLocks/>
                <a:stCxn id="20" idx="3"/>
                <a:endCxn id="21" idx="2"/>
              </p:cNvCxnSpPr>
              <p:nvPr/>
            </p:nvCxnSpPr>
            <p:spPr>
              <a:xfrm flipV="1">
                <a:off x="1576155" y="1291548"/>
                <a:ext cx="674845" cy="3495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AB52D12-D5AB-DACA-1B8C-531E69AF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89" t="8104" r="29836" b="24882"/>
              <a:stretch>
                <a:fillRect/>
              </a:stretch>
            </p:blipFill>
            <p:spPr>
              <a:xfrm>
                <a:off x="679199" y="838347"/>
                <a:ext cx="896956" cy="976318"/>
              </a:xfrm>
              <a:prstGeom prst="rect">
                <a:avLst/>
              </a:prstGeom>
              <a:noFill/>
              <a:ln w="25400" cap="rnd" cmpd="sng">
                <a:solidFill>
                  <a:srgbClr val="FF0000"/>
                </a:solidFill>
              </a:ln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08D7A1C-43A2-DAFE-3207-4D0FBCB604D5}"/>
                  </a:ext>
                </a:extLst>
              </p:cNvPr>
              <p:cNvSpPr/>
              <p:nvPr/>
            </p:nvSpPr>
            <p:spPr>
              <a:xfrm>
                <a:off x="2251000" y="1054105"/>
                <a:ext cx="474886" cy="474886"/>
              </a:xfrm>
              <a:prstGeom prst="ellipse">
                <a:avLst/>
              </a:prstGeom>
              <a:solidFill>
                <a:schemeClr val="accent1">
                  <a:alpha val="49948"/>
                </a:schemeClr>
              </a:solidFill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259F0D-482F-072E-9F74-4948BD0DEB10}"/>
                </a:ext>
              </a:extLst>
            </p:cNvPr>
            <p:cNvSpPr txBox="1"/>
            <p:nvPr/>
          </p:nvSpPr>
          <p:spPr>
            <a:xfrm>
              <a:off x="1470274" y="576347"/>
              <a:ext cx="1082129" cy="2136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0468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-US" sz="1400" kern="0" dirty="0"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Imaging units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BA8714-01B9-2DA0-817D-6A0A1D1A499D}"/>
              </a:ext>
            </a:extLst>
          </p:cNvPr>
          <p:cNvSpPr txBox="1"/>
          <p:nvPr/>
        </p:nvSpPr>
        <p:spPr>
          <a:xfrm>
            <a:off x="11987" y="2027127"/>
            <a:ext cx="147315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Spools for sync cables</a:t>
            </a:r>
          </a:p>
        </p:txBody>
      </p:sp>
    </p:spTree>
    <p:extLst>
      <p:ext uri="{BB962C8B-B14F-4D97-AF65-F5344CB8AC3E}">
        <p14:creationId xmlns:p14="http://schemas.microsoft.com/office/powerpoint/2010/main" val="395044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000209A-B6E0-F92A-9655-77470439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FFB143C3-6F1C-8412-8195-2B7EDADD6801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Imaging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Module: Camera and Mot</a:t>
            </a:r>
            <a:r>
              <a:rPr lang="en-US" sz="2000" b="1" i="1" kern="0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orized</a:t>
            </a:r>
            <a:r>
              <a:rPr lang="en-US" sz="2000" b="1" i="1" kern="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Stage Control</a:t>
            </a:r>
            <a:endParaRPr kumimoji="0" lang="en-US" sz="2000" b="1" i="1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picture containing floor&#10;&#10;Description automatically generated">
            <a:extLst>
              <a:ext uri="{FF2B5EF4-FFF2-40B4-BE49-F238E27FC236}">
                <a16:creationId xmlns:a16="http://schemas.microsoft.com/office/drawing/2014/main" id="{1980A3BD-091B-F718-E2E1-FB515C7522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01" r="25466" b="12048"/>
          <a:stretch/>
        </p:blipFill>
        <p:spPr>
          <a:xfrm>
            <a:off x="66095" y="392128"/>
            <a:ext cx="2120510" cy="237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5C34D-DE56-4950-7EF4-E60E709EC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787" y="2757622"/>
            <a:ext cx="2105123" cy="2120511"/>
          </a:xfrm>
          <a:prstGeom prst="rect">
            <a:avLst/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05E262-C34F-FE85-BFD8-E993C131F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5492" t="6532" r="7599"/>
          <a:stretch/>
        </p:blipFill>
        <p:spPr>
          <a:xfrm>
            <a:off x="5162865" y="438150"/>
            <a:ext cx="3828735" cy="2560807"/>
          </a:xfrm>
          <a:prstGeom prst="rect">
            <a:avLst/>
          </a:prstGeom>
          <a:effectLst/>
        </p:spPr>
      </p:pic>
      <p:pic>
        <p:nvPicPr>
          <p:cNvPr id="23" name="Picture 2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DF07E3D-9701-D6AE-62DE-2CA7DFEC450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866" t="13614" r="16792" b="12316"/>
          <a:stretch/>
        </p:blipFill>
        <p:spPr>
          <a:xfrm>
            <a:off x="2301163" y="672483"/>
            <a:ext cx="2575637" cy="19160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6C469B-B3A8-9253-EBBD-29C0DE6666B7}"/>
              </a:ext>
            </a:extLst>
          </p:cNvPr>
          <p:cNvSpPr txBox="1"/>
          <p:nvPr/>
        </p:nvSpPr>
        <p:spPr>
          <a:xfrm>
            <a:off x="83865" y="2877479"/>
            <a:ext cx="11556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B97E01-A9C2-D68E-1F5B-548FF336749F}"/>
              </a:ext>
            </a:extLst>
          </p:cNvPr>
          <p:cNvSpPr txBox="1"/>
          <p:nvPr/>
        </p:nvSpPr>
        <p:spPr>
          <a:xfrm>
            <a:off x="168491" y="4569603"/>
            <a:ext cx="10546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board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24EA83-EA33-6665-1867-A82477D611A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351336" y="607572"/>
            <a:ext cx="278799" cy="211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A2E750-7AB0-E959-2331-D8BECCF79FAA}"/>
              </a:ext>
            </a:extLst>
          </p:cNvPr>
          <p:cNvSpPr txBox="1"/>
          <p:nvPr/>
        </p:nvSpPr>
        <p:spPr>
          <a:xfrm>
            <a:off x="1082187" y="3325174"/>
            <a:ext cx="966315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control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F245D-24E3-9D14-CE19-4CBFDCAC982A}"/>
              </a:ext>
            </a:extLst>
          </p:cNvPr>
          <p:cNvSpPr txBox="1"/>
          <p:nvPr/>
        </p:nvSpPr>
        <p:spPr>
          <a:xfrm>
            <a:off x="2835726" y="423960"/>
            <a:ext cx="158387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 Jetson Nano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C1C02-D683-0754-5A0C-B2E873BE2823}"/>
              </a:ext>
            </a:extLst>
          </p:cNvPr>
          <p:cNvSpPr txBox="1"/>
          <p:nvPr/>
        </p:nvSpPr>
        <p:spPr>
          <a:xfrm>
            <a:off x="777178" y="392128"/>
            <a:ext cx="1148315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drive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FF30AF-6D6D-90AF-22EE-EA04954E986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447800" y="1630521"/>
            <a:ext cx="853363" cy="255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501783-AB7D-8BB4-3E73-69FAE292E30D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738291" y="2007760"/>
            <a:ext cx="827054" cy="13174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9167F8-89F9-7FF7-B7A1-C4BC9F7EF63A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91426" y="2435069"/>
            <a:ext cx="873919" cy="8901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B41B2F-D0C4-8318-B6A3-CD8122E434EC}"/>
              </a:ext>
            </a:extLst>
          </p:cNvPr>
          <p:cNvCxnSpPr>
            <a:cxnSpLocks/>
          </p:cNvCxnSpPr>
          <p:nvPr/>
        </p:nvCxnSpPr>
        <p:spPr>
          <a:xfrm flipH="1">
            <a:off x="1351336" y="3684247"/>
            <a:ext cx="201866" cy="144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4C60C15-F735-12DB-BCF3-0B0DC7C20AFC}"/>
              </a:ext>
            </a:extLst>
          </p:cNvPr>
          <p:cNvSpPr txBox="1"/>
          <p:nvPr/>
        </p:nvSpPr>
        <p:spPr>
          <a:xfrm>
            <a:off x="2122831" y="2345820"/>
            <a:ext cx="852957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91FC45-601D-6101-923B-F84F623C9EBF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61700" y="2355811"/>
            <a:ext cx="577834" cy="521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486A38-225E-9106-24E4-ED2FC760B4D8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61700" y="2508211"/>
            <a:ext cx="730234" cy="369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C987821-C2C8-B8E7-3D05-F0AF162BE6D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578019" y="3092923"/>
            <a:ext cx="83681" cy="268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12E982-E505-A1D3-0CF5-FF5A1D46F800}"/>
              </a:ext>
            </a:extLst>
          </p:cNvPr>
          <p:cNvCxnSpPr>
            <a:cxnSpLocks/>
          </p:cNvCxnSpPr>
          <p:nvPr/>
        </p:nvCxnSpPr>
        <p:spPr>
          <a:xfrm flipH="1">
            <a:off x="872831" y="2645184"/>
            <a:ext cx="1383096" cy="884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523F265-CD7A-BF74-24FF-C0650F923099}"/>
              </a:ext>
            </a:extLst>
          </p:cNvPr>
          <p:cNvCxnSpPr>
            <a:cxnSpLocks/>
          </p:cNvCxnSpPr>
          <p:nvPr/>
        </p:nvCxnSpPr>
        <p:spPr>
          <a:xfrm flipV="1">
            <a:off x="2764440" y="1682035"/>
            <a:ext cx="1458931" cy="844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Google Shape;245;p13">
            <a:extLst>
              <a:ext uri="{FF2B5EF4-FFF2-40B4-BE49-F238E27FC236}">
                <a16:creationId xmlns:a16="http://schemas.microsoft.com/office/drawing/2014/main" id="{A1076260-C7A9-8F3D-881F-BEA4695A6A4B}"/>
              </a:ext>
            </a:extLst>
          </p:cNvPr>
          <p:cNvSpPr txBox="1"/>
          <p:nvPr/>
        </p:nvSpPr>
        <p:spPr>
          <a:xfrm>
            <a:off x="2186604" y="3028950"/>
            <a:ext cx="6957396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75" rIns="68475" bIns="34275" anchor="t" anchorCtr="0">
            <a:spAutoFit/>
          </a:bodyPr>
          <a:lstStyle/>
          <a:p>
            <a:pPr marL="274320" indent="-27432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Camera, WIFI adapter, and SSD hard drive connected to Jetson Nano directly through USB ports</a:t>
            </a:r>
          </a:p>
          <a:p>
            <a:pPr marL="274320" lvl="0" indent="-27432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(magnetometers and accelerometers) and motors (pitch and yaw) connected to a custom PCB board attached to the Jetson Nano, with header pins and wired connections designed for easy replacement </a:t>
            </a:r>
          </a:p>
          <a:p>
            <a:pPr marL="274320" lvl="0" indent="-27432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Wingdings" pitchFamily="2" charset="2"/>
              <a:buChar char="Ø"/>
            </a:pP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  <a:sym typeface="Times New Roman"/>
              </a:rPr>
              <a:t>SSD hard drive held within the boxes and stack with the Jetson Nano and board </a:t>
            </a:r>
          </a:p>
        </p:txBody>
      </p:sp>
    </p:spTree>
    <p:extLst>
      <p:ext uri="{BB962C8B-B14F-4D97-AF65-F5344CB8AC3E}">
        <p14:creationId xmlns:p14="http://schemas.microsoft.com/office/powerpoint/2010/main" val="39809550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85119DFD-7145-9CD1-4D8B-690868259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3D9266CD-03C0-578B-4596-C7F43F0C6E44}"/>
              </a:ext>
            </a:extLst>
          </p:cNvPr>
          <p:cNvSpPr txBox="1"/>
          <p:nvPr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defRPr/>
            </a:pP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Central </a:t>
            </a:r>
            <a:r>
              <a:rPr lang="en-US" sz="2000" b="1" i="1" kern="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Computer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for Data </a:t>
            </a:r>
            <a:r>
              <a:rPr lang="en-US" sz="2000" b="1" i="1" kern="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Acquisition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Control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B59C7-5356-C9C9-C0E8-87B5F3338CCB}"/>
              </a:ext>
            </a:extLst>
          </p:cNvPr>
          <p:cNvSpPr txBox="1"/>
          <p:nvPr/>
        </p:nvSpPr>
        <p:spPr>
          <a:xfrm>
            <a:off x="0" y="342900"/>
            <a:ext cx="91440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Filed laptop for deployment </a:t>
            </a:r>
          </a:p>
          <a:p>
            <a:pPr marL="274320" indent="-274320">
              <a:buFont typeface="Wingdings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Software: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Camera Control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(latest version: v1.66)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camera spacing based on measurement volume and height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with the GPS control plugin to provide feedback control for motorized stage positioning </a:t>
            </a:r>
          </a:p>
          <a:p>
            <a:pPr marL="548640" lvl="1" indent="-274320"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imaging settings and camera recording functions </a:t>
            </a:r>
          </a:p>
        </p:txBody>
      </p:sp>
      <p:pic>
        <p:nvPicPr>
          <p:cNvPr id="1026" name="Picture 2" descr="Durabook S14I">
            <a:extLst>
              <a:ext uri="{FF2B5EF4-FFF2-40B4-BE49-F238E27FC236}">
                <a16:creationId xmlns:a16="http://schemas.microsoft.com/office/drawing/2014/main" id="{DD605839-254A-4198-4601-A1761A89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62150"/>
            <a:ext cx="3281150" cy="268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D88F84-D0A2-D99E-4783-345489D1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842271"/>
            <a:ext cx="4910650" cy="2813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736927"/>
      </p:ext>
    </p:extLst>
  </p:cSld>
  <p:clrMapOvr>
    <a:masterClrMapping/>
  </p:clrMapOvr>
</p:sld>
</file>

<file path=ppt/theme/theme1.xml><?xml version="1.0" encoding="utf-8"?>
<a:theme xmlns:a="http://schemas.openxmlformats.org/drawingml/2006/main" name="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icrophysics of Sediment Transport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2D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UMN_Santosh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MN_Santosh" id="{294FBECC-4283-43CB-AF6F-FD6A459B7B7C}" vid="{B6ACCB56-5E3F-48A5-BF11-0884C8CD61B2}"/>
    </a:ext>
  </a:extLst>
</a:theme>
</file>

<file path=ppt/theme/theme5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120350</TotalTime>
  <Words>5117</Words>
  <Application>Microsoft Macintosh PowerPoint</Application>
  <PresentationFormat>On-screen Show (16:9)</PresentationFormat>
  <Paragraphs>548</Paragraphs>
  <Slides>46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-webkit-standard</vt:lpstr>
      <vt:lpstr>Noto Sans Symbols</vt:lpstr>
      <vt:lpstr>Arial</vt:lpstr>
      <vt:lpstr>Courier New</vt:lpstr>
      <vt:lpstr>Helvetica</vt:lpstr>
      <vt:lpstr>LM Roman 10</vt:lpstr>
      <vt:lpstr>Times New Roman</vt:lpstr>
      <vt:lpstr>Wingdings</vt:lpstr>
      <vt:lpstr>D2D-1</vt:lpstr>
      <vt:lpstr>1_Microphysics of Sediment Transport</vt:lpstr>
      <vt:lpstr>1_D2D-1</vt:lpstr>
      <vt:lpstr>UMN_Santosh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Jiarong Hong</dc:creator>
  <cp:lastModifiedBy>Yue Weng</cp:lastModifiedBy>
  <cp:revision>3781</cp:revision>
  <cp:lastPrinted>2025-04-30T17:15:32Z</cp:lastPrinted>
  <dcterms:created xsi:type="dcterms:W3CDTF">2009-09-09T12:42:42Z</dcterms:created>
  <dcterms:modified xsi:type="dcterms:W3CDTF">2025-07-29T02:46:58Z</dcterms:modified>
</cp:coreProperties>
</file>